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8" r:id="rId3"/>
    <p:sldId id="276" r:id="rId4"/>
    <p:sldId id="291" r:id="rId5"/>
    <p:sldId id="284" r:id="rId6"/>
    <p:sldId id="279" r:id="rId7"/>
    <p:sldId id="257" r:id="rId8"/>
    <p:sldId id="285" r:id="rId9"/>
    <p:sldId id="277" r:id="rId10"/>
    <p:sldId id="258" r:id="rId11"/>
    <p:sldId id="259" r:id="rId12"/>
    <p:sldId id="260" r:id="rId13"/>
    <p:sldId id="273" r:id="rId14"/>
    <p:sldId id="280" r:id="rId15"/>
    <p:sldId id="261" r:id="rId16"/>
    <p:sldId id="262" r:id="rId17"/>
    <p:sldId id="263" r:id="rId18"/>
    <p:sldId id="264" r:id="rId19"/>
    <p:sldId id="274" r:id="rId20"/>
    <p:sldId id="281" r:id="rId21"/>
    <p:sldId id="286" r:id="rId22"/>
    <p:sldId id="265" r:id="rId23"/>
    <p:sldId id="290" r:id="rId24"/>
    <p:sldId id="266" r:id="rId25"/>
    <p:sldId id="269" r:id="rId26"/>
    <p:sldId id="275" r:id="rId27"/>
    <p:sldId id="282" r:id="rId28"/>
    <p:sldId id="270" r:id="rId29"/>
    <p:sldId id="271" r:id="rId30"/>
    <p:sldId id="287" r:id="rId31"/>
    <p:sldId id="288" r:id="rId32"/>
    <p:sldId id="283" r:id="rId33"/>
    <p:sldId id="272" r:id="rId34"/>
    <p:sldId id="292"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9CF313-A89D-43E6-A9BB-ACCFE1E6C1E4}" v="14" dt="2024-05-08T17:20:15.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i Pinkerton" userId="e6701063-ecf0-4d44-a3fe-540716099c09" providerId="ADAL" clId="{F69CF313-A89D-43E6-A9BB-ACCFE1E6C1E4}"/>
    <pc:docChg chg="undo custSel addSld delSld modSld sldOrd">
      <pc:chgData name="Tiffani Pinkerton" userId="e6701063-ecf0-4d44-a3fe-540716099c09" providerId="ADAL" clId="{F69CF313-A89D-43E6-A9BB-ACCFE1E6C1E4}" dt="2024-05-14T17:41:20.882" v="1724" actId="1076"/>
      <pc:docMkLst>
        <pc:docMk/>
      </pc:docMkLst>
      <pc:sldChg chg="modSp mod">
        <pc:chgData name="Tiffani Pinkerton" userId="e6701063-ecf0-4d44-a3fe-540716099c09" providerId="ADAL" clId="{F69CF313-A89D-43E6-A9BB-ACCFE1E6C1E4}" dt="2024-05-14T17:41:20.882" v="1724" actId="1076"/>
        <pc:sldMkLst>
          <pc:docMk/>
          <pc:sldMk cId="904331888" sldId="256"/>
        </pc:sldMkLst>
        <pc:picChg chg="mod">
          <ac:chgData name="Tiffani Pinkerton" userId="e6701063-ecf0-4d44-a3fe-540716099c09" providerId="ADAL" clId="{F69CF313-A89D-43E6-A9BB-ACCFE1E6C1E4}" dt="2024-05-14T17:41:20.882" v="1724" actId="1076"/>
          <ac:picMkLst>
            <pc:docMk/>
            <pc:sldMk cId="904331888" sldId="256"/>
            <ac:picMk id="5" creationId="{2AE4F01B-5C08-D47C-38AB-C968F569D5F3}"/>
          </ac:picMkLst>
        </pc:picChg>
      </pc:sldChg>
      <pc:sldChg chg="modSp mod">
        <pc:chgData name="Tiffani Pinkerton" userId="e6701063-ecf0-4d44-a3fe-540716099c09" providerId="ADAL" clId="{F69CF313-A89D-43E6-A9BB-ACCFE1E6C1E4}" dt="2024-05-09T03:22:33.662" v="1722" actId="6549"/>
        <pc:sldMkLst>
          <pc:docMk/>
          <pc:sldMk cId="12432785" sldId="261"/>
        </pc:sldMkLst>
        <pc:spChg chg="mod">
          <ac:chgData name="Tiffani Pinkerton" userId="e6701063-ecf0-4d44-a3fe-540716099c09" providerId="ADAL" clId="{F69CF313-A89D-43E6-A9BB-ACCFE1E6C1E4}" dt="2024-05-09T03:22:33.662" v="1722" actId="6549"/>
          <ac:spMkLst>
            <pc:docMk/>
            <pc:sldMk cId="12432785" sldId="261"/>
            <ac:spMk id="3" creationId="{0BE87BF6-9674-2208-7CC1-C87C4762ACF8}"/>
          </ac:spMkLst>
        </pc:spChg>
      </pc:sldChg>
      <pc:sldChg chg="modSp mod">
        <pc:chgData name="Tiffani Pinkerton" userId="e6701063-ecf0-4d44-a3fe-540716099c09" providerId="ADAL" clId="{F69CF313-A89D-43E6-A9BB-ACCFE1E6C1E4}" dt="2024-05-09T03:24:10.933" v="1723" actId="20577"/>
        <pc:sldMkLst>
          <pc:docMk/>
          <pc:sldMk cId="2690508196" sldId="262"/>
        </pc:sldMkLst>
        <pc:spChg chg="mod">
          <ac:chgData name="Tiffani Pinkerton" userId="e6701063-ecf0-4d44-a3fe-540716099c09" providerId="ADAL" clId="{F69CF313-A89D-43E6-A9BB-ACCFE1E6C1E4}" dt="2024-05-09T03:24:10.933" v="1723" actId="20577"/>
          <ac:spMkLst>
            <pc:docMk/>
            <pc:sldMk cId="2690508196" sldId="262"/>
            <ac:spMk id="3" creationId="{6244A994-CF4D-98D6-5D8D-17F177B44E12}"/>
          </ac:spMkLst>
        </pc:spChg>
      </pc:sldChg>
      <pc:sldChg chg="modSp mod">
        <pc:chgData name="Tiffani Pinkerton" userId="e6701063-ecf0-4d44-a3fe-540716099c09" providerId="ADAL" clId="{F69CF313-A89D-43E6-A9BB-ACCFE1E6C1E4}" dt="2024-05-07T17:20:20.618" v="1043" actId="20577"/>
        <pc:sldMkLst>
          <pc:docMk/>
          <pc:sldMk cId="474694602" sldId="263"/>
        </pc:sldMkLst>
        <pc:spChg chg="mod">
          <ac:chgData name="Tiffani Pinkerton" userId="e6701063-ecf0-4d44-a3fe-540716099c09" providerId="ADAL" clId="{F69CF313-A89D-43E6-A9BB-ACCFE1E6C1E4}" dt="2024-05-07T17:20:20.618" v="1043" actId="20577"/>
          <ac:spMkLst>
            <pc:docMk/>
            <pc:sldMk cId="474694602" sldId="263"/>
            <ac:spMk id="3" creationId="{64EE6114-1860-B834-5F20-6474986CF872}"/>
          </ac:spMkLst>
        </pc:spChg>
      </pc:sldChg>
      <pc:sldChg chg="modSp mod">
        <pc:chgData name="Tiffani Pinkerton" userId="e6701063-ecf0-4d44-a3fe-540716099c09" providerId="ADAL" clId="{F69CF313-A89D-43E6-A9BB-ACCFE1E6C1E4}" dt="2024-05-07T17:20:30.867" v="1045" actId="20577"/>
        <pc:sldMkLst>
          <pc:docMk/>
          <pc:sldMk cId="4214128921" sldId="264"/>
        </pc:sldMkLst>
        <pc:spChg chg="mod">
          <ac:chgData name="Tiffani Pinkerton" userId="e6701063-ecf0-4d44-a3fe-540716099c09" providerId="ADAL" clId="{F69CF313-A89D-43E6-A9BB-ACCFE1E6C1E4}" dt="2024-05-07T17:20:30.867" v="1045" actId="20577"/>
          <ac:spMkLst>
            <pc:docMk/>
            <pc:sldMk cId="4214128921" sldId="264"/>
            <ac:spMk id="3" creationId="{54294A11-58A0-6E4E-4A97-F2BBB775D925}"/>
          </ac:spMkLst>
        </pc:spChg>
      </pc:sldChg>
      <pc:sldChg chg="del">
        <pc:chgData name="Tiffani Pinkerton" userId="e6701063-ecf0-4d44-a3fe-540716099c09" providerId="ADAL" clId="{F69CF313-A89D-43E6-A9BB-ACCFE1E6C1E4}" dt="2024-05-07T17:09:23.365" v="625" actId="2696"/>
        <pc:sldMkLst>
          <pc:docMk/>
          <pc:sldMk cId="1887297816" sldId="267"/>
        </pc:sldMkLst>
      </pc:sldChg>
      <pc:sldChg chg="modSp mod">
        <pc:chgData name="Tiffani Pinkerton" userId="e6701063-ecf0-4d44-a3fe-540716099c09" providerId="ADAL" clId="{F69CF313-A89D-43E6-A9BB-ACCFE1E6C1E4}" dt="2024-05-07T17:21:47.356" v="1053" actId="20577"/>
        <pc:sldMkLst>
          <pc:docMk/>
          <pc:sldMk cId="404260123" sldId="269"/>
        </pc:sldMkLst>
        <pc:spChg chg="mod">
          <ac:chgData name="Tiffani Pinkerton" userId="e6701063-ecf0-4d44-a3fe-540716099c09" providerId="ADAL" clId="{F69CF313-A89D-43E6-A9BB-ACCFE1E6C1E4}" dt="2024-05-07T17:21:47.356" v="1053" actId="20577"/>
          <ac:spMkLst>
            <pc:docMk/>
            <pc:sldMk cId="404260123" sldId="269"/>
            <ac:spMk id="3" creationId="{3DC38E65-3C6E-DB14-E9E8-8ACE25461124}"/>
          </ac:spMkLst>
        </pc:spChg>
      </pc:sldChg>
      <pc:sldChg chg="addSp modSp mod">
        <pc:chgData name="Tiffani Pinkerton" userId="e6701063-ecf0-4d44-a3fe-540716099c09" providerId="ADAL" clId="{F69CF313-A89D-43E6-A9BB-ACCFE1E6C1E4}" dt="2024-05-08T17:15:24.218" v="1654" actId="14734"/>
        <pc:sldMkLst>
          <pc:docMk/>
          <pc:sldMk cId="4236751280" sldId="270"/>
        </pc:sldMkLst>
        <pc:spChg chg="mod">
          <ac:chgData name="Tiffani Pinkerton" userId="e6701063-ecf0-4d44-a3fe-540716099c09" providerId="ADAL" clId="{F69CF313-A89D-43E6-A9BB-ACCFE1E6C1E4}" dt="2024-05-08T17:14:42.652" v="1645" actId="27636"/>
          <ac:spMkLst>
            <pc:docMk/>
            <pc:sldMk cId="4236751280" sldId="270"/>
            <ac:spMk id="3" creationId="{5E1F7AB1-2AB7-A03E-5F7E-D3A2F6DD823B}"/>
          </ac:spMkLst>
        </pc:spChg>
        <pc:graphicFrameChg chg="add mod modGraphic">
          <ac:chgData name="Tiffani Pinkerton" userId="e6701063-ecf0-4d44-a3fe-540716099c09" providerId="ADAL" clId="{F69CF313-A89D-43E6-A9BB-ACCFE1E6C1E4}" dt="2024-05-08T17:15:24.218" v="1654" actId="14734"/>
          <ac:graphicFrameMkLst>
            <pc:docMk/>
            <pc:sldMk cId="4236751280" sldId="270"/>
            <ac:graphicFrameMk id="6" creationId="{31C92CC2-BA93-F4E7-A64F-F8005AF674BC}"/>
          </ac:graphicFrameMkLst>
        </pc:graphicFrameChg>
      </pc:sldChg>
      <pc:sldChg chg="modSp mod">
        <pc:chgData name="Tiffani Pinkerton" userId="e6701063-ecf0-4d44-a3fe-540716099c09" providerId="ADAL" clId="{F69CF313-A89D-43E6-A9BB-ACCFE1E6C1E4}" dt="2024-05-08T17:16:47.306" v="1709" actId="6549"/>
        <pc:sldMkLst>
          <pc:docMk/>
          <pc:sldMk cId="2472539791" sldId="271"/>
        </pc:sldMkLst>
        <pc:spChg chg="mod">
          <ac:chgData name="Tiffani Pinkerton" userId="e6701063-ecf0-4d44-a3fe-540716099c09" providerId="ADAL" clId="{F69CF313-A89D-43E6-A9BB-ACCFE1E6C1E4}" dt="2024-05-08T17:16:47.306" v="1709" actId="6549"/>
          <ac:spMkLst>
            <pc:docMk/>
            <pc:sldMk cId="2472539791" sldId="271"/>
            <ac:spMk id="3" creationId="{5E1F7AB1-2AB7-A03E-5F7E-D3A2F6DD823B}"/>
          </ac:spMkLst>
        </pc:spChg>
      </pc:sldChg>
      <pc:sldChg chg="addSp modSp mod setBg">
        <pc:chgData name="Tiffani Pinkerton" userId="e6701063-ecf0-4d44-a3fe-540716099c09" providerId="ADAL" clId="{F69CF313-A89D-43E6-A9BB-ACCFE1E6C1E4}" dt="2024-05-07T17:18:25.116" v="1016" actId="27636"/>
        <pc:sldMkLst>
          <pc:docMk/>
          <pc:sldMk cId="767682193" sldId="272"/>
        </pc:sldMkLst>
        <pc:spChg chg="mod">
          <ac:chgData name="Tiffani Pinkerton" userId="e6701063-ecf0-4d44-a3fe-540716099c09" providerId="ADAL" clId="{F69CF313-A89D-43E6-A9BB-ACCFE1E6C1E4}" dt="2024-05-03T21:25:59.363" v="609" actId="26606"/>
          <ac:spMkLst>
            <pc:docMk/>
            <pc:sldMk cId="767682193" sldId="272"/>
            <ac:spMk id="2" creationId="{78C1B5B9-298A-A6C6-A8BA-2EB9138951FA}"/>
          </ac:spMkLst>
        </pc:spChg>
        <pc:spChg chg="mod">
          <ac:chgData name="Tiffani Pinkerton" userId="e6701063-ecf0-4d44-a3fe-540716099c09" providerId="ADAL" clId="{F69CF313-A89D-43E6-A9BB-ACCFE1E6C1E4}" dt="2024-05-07T17:18:25.116" v="1016" actId="27636"/>
          <ac:spMkLst>
            <pc:docMk/>
            <pc:sldMk cId="767682193" sldId="272"/>
            <ac:spMk id="3" creationId="{D6FC41CC-D10F-29E6-0B56-94537D763319}"/>
          </ac:spMkLst>
        </pc:spChg>
        <pc:spChg chg="add">
          <ac:chgData name="Tiffani Pinkerton" userId="e6701063-ecf0-4d44-a3fe-540716099c09" providerId="ADAL" clId="{F69CF313-A89D-43E6-A9BB-ACCFE1E6C1E4}" dt="2024-05-03T21:25:59.363" v="609" actId="26606"/>
          <ac:spMkLst>
            <pc:docMk/>
            <pc:sldMk cId="767682193" sldId="272"/>
            <ac:spMk id="9" creationId="{45D37F4E-DDB4-456B-97E0-9937730A039F}"/>
          </ac:spMkLst>
        </pc:spChg>
        <pc:spChg chg="add">
          <ac:chgData name="Tiffani Pinkerton" userId="e6701063-ecf0-4d44-a3fe-540716099c09" providerId="ADAL" clId="{F69CF313-A89D-43E6-A9BB-ACCFE1E6C1E4}" dt="2024-05-03T21:25:59.363" v="609" actId="26606"/>
          <ac:spMkLst>
            <pc:docMk/>
            <pc:sldMk cId="767682193" sldId="272"/>
            <ac:spMk id="11" creationId="{B2DD41CD-8F47-4F56-AD12-4E2FF7696987}"/>
          </ac:spMkLst>
        </pc:spChg>
        <pc:picChg chg="add mod">
          <ac:chgData name="Tiffani Pinkerton" userId="e6701063-ecf0-4d44-a3fe-540716099c09" providerId="ADAL" clId="{F69CF313-A89D-43E6-A9BB-ACCFE1E6C1E4}" dt="2024-05-03T21:25:59.363" v="609" actId="26606"/>
          <ac:picMkLst>
            <pc:docMk/>
            <pc:sldMk cId="767682193" sldId="272"/>
            <ac:picMk id="4" creationId="{22AED7B6-D8E9-73A0-EA2C-FA940767F685}"/>
          </ac:picMkLst>
        </pc:picChg>
      </pc:sldChg>
      <pc:sldChg chg="addSp modSp">
        <pc:chgData name="Tiffani Pinkerton" userId="e6701063-ecf0-4d44-a3fe-540716099c09" providerId="ADAL" clId="{F69CF313-A89D-43E6-A9BB-ACCFE1E6C1E4}" dt="2024-05-03T21:25:03.518" v="602"/>
        <pc:sldMkLst>
          <pc:docMk/>
          <pc:sldMk cId="3376144843" sldId="273"/>
        </pc:sldMkLst>
        <pc:picChg chg="add mod">
          <ac:chgData name="Tiffani Pinkerton" userId="e6701063-ecf0-4d44-a3fe-540716099c09" providerId="ADAL" clId="{F69CF313-A89D-43E6-A9BB-ACCFE1E6C1E4}" dt="2024-05-03T21:25:03.518" v="602"/>
          <ac:picMkLst>
            <pc:docMk/>
            <pc:sldMk cId="3376144843" sldId="273"/>
            <ac:picMk id="10" creationId="{E634BDAF-0404-4D00-4144-E5D47481014B}"/>
          </ac:picMkLst>
        </pc:picChg>
      </pc:sldChg>
      <pc:sldChg chg="addSp modSp">
        <pc:chgData name="Tiffani Pinkerton" userId="e6701063-ecf0-4d44-a3fe-540716099c09" providerId="ADAL" clId="{F69CF313-A89D-43E6-A9BB-ACCFE1E6C1E4}" dt="2024-05-03T21:25:11.318" v="603"/>
        <pc:sldMkLst>
          <pc:docMk/>
          <pc:sldMk cId="2101908661" sldId="274"/>
        </pc:sldMkLst>
        <pc:picChg chg="add mod">
          <ac:chgData name="Tiffani Pinkerton" userId="e6701063-ecf0-4d44-a3fe-540716099c09" providerId="ADAL" clId="{F69CF313-A89D-43E6-A9BB-ACCFE1E6C1E4}" dt="2024-05-03T21:25:11.318" v="603"/>
          <ac:picMkLst>
            <pc:docMk/>
            <pc:sldMk cId="2101908661" sldId="274"/>
            <ac:picMk id="14" creationId="{CBA5039D-F5E7-CB7C-AFBE-BAC65BB28BF0}"/>
          </ac:picMkLst>
        </pc:picChg>
      </pc:sldChg>
      <pc:sldChg chg="addSp modSp">
        <pc:chgData name="Tiffani Pinkerton" userId="e6701063-ecf0-4d44-a3fe-540716099c09" providerId="ADAL" clId="{F69CF313-A89D-43E6-A9BB-ACCFE1E6C1E4}" dt="2024-05-03T21:25:31.073" v="606"/>
        <pc:sldMkLst>
          <pc:docMk/>
          <pc:sldMk cId="2220728202" sldId="275"/>
        </pc:sldMkLst>
        <pc:picChg chg="add mod">
          <ac:chgData name="Tiffani Pinkerton" userId="e6701063-ecf0-4d44-a3fe-540716099c09" providerId="ADAL" clId="{F69CF313-A89D-43E6-A9BB-ACCFE1E6C1E4}" dt="2024-05-03T21:25:31.073" v="606"/>
          <ac:picMkLst>
            <pc:docMk/>
            <pc:sldMk cId="2220728202" sldId="275"/>
            <ac:picMk id="10" creationId="{6658D8B9-924B-A34E-60D7-6EB50DD96AD0}"/>
          </ac:picMkLst>
        </pc:picChg>
      </pc:sldChg>
      <pc:sldChg chg="addSp delSp modSp mod setBg modClrScheme addAnim chgLayout">
        <pc:chgData name="Tiffani Pinkerton" userId="e6701063-ecf0-4d44-a3fe-540716099c09" providerId="ADAL" clId="{F69CF313-A89D-43E6-A9BB-ACCFE1E6C1E4}" dt="2024-05-07T17:52:22.743" v="1399" actId="113"/>
        <pc:sldMkLst>
          <pc:docMk/>
          <pc:sldMk cId="1704497660" sldId="276"/>
        </pc:sldMkLst>
        <pc:spChg chg="mod ord">
          <ac:chgData name="Tiffani Pinkerton" userId="e6701063-ecf0-4d44-a3fe-540716099c09" providerId="ADAL" clId="{F69CF313-A89D-43E6-A9BB-ACCFE1E6C1E4}" dt="2024-05-07T17:52:22.743" v="1399" actId="113"/>
          <ac:spMkLst>
            <pc:docMk/>
            <pc:sldMk cId="1704497660" sldId="276"/>
            <ac:spMk id="2" creationId="{6E5DDCB1-B332-0839-6CB6-EC90609BD9F1}"/>
          </ac:spMkLst>
        </pc:spChg>
        <pc:spChg chg="mod ord">
          <ac:chgData name="Tiffani Pinkerton" userId="e6701063-ecf0-4d44-a3fe-540716099c09" providerId="ADAL" clId="{F69CF313-A89D-43E6-A9BB-ACCFE1E6C1E4}" dt="2024-05-03T19:36:22.066" v="327" actId="14100"/>
          <ac:spMkLst>
            <pc:docMk/>
            <pc:sldMk cId="1704497660" sldId="276"/>
            <ac:spMk id="3" creationId="{06851D49-8E25-6375-18E8-9E857F2B41A1}"/>
          </ac:spMkLst>
        </pc:spChg>
        <pc:spChg chg="add del mod ord">
          <ac:chgData name="Tiffani Pinkerton" userId="e6701063-ecf0-4d44-a3fe-540716099c09" providerId="ADAL" clId="{F69CF313-A89D-43E6-A9BB-ACCFE1E6C1E4}" dt="2024-05-03T19:33:34.667" v="163" actId="26606"/>
          <ac:spMkLst>
            <pc:docMk/>
            <pc:sldMk cId="1704497660" sldId="276"/>
            <ac:spMk id="4" creationId="{C777FAC6-B3D8-2C12-8B4A-4659E48E3729}"/>
          </ac:spMkLst>
        </pc:spChg>
        <pc:spChg chg="add del">
          <ac:chgData name="Tiffani Pinkerton" userId="e6701063-ecf0-4d44-a3fe-540716099c09" providerId="ADAL" clId="{F69CF313-A89D-43E6-A9BB-ACCFE1E6C1E4}" dt="2024-05-03T19:34:10.592" v="211" actId="26606"/>
          <ac:spMkLst>
            <pc:docMk/>
            <pc:sldMk cId="1704497660" sldId="276"/>
            <ac:spMk id="10" creationId="{9B7AD9F6-8CE7-4299-8FC6-328F4DCD3FF9}"/>
          </ac:spMkLst>
        </pc:spChg>
        <pc:spChg chg="add del">
          <ac:chgData name="Tiffani Pinkerton" userId="e6701063-ecf0-4d44-a3fe-540716099c09" providerId="ADAL" clId="{F69CF313-A89D-43E6-A9BB-ACCFE1E6C1E4}" dt="2024-05-03T19:34:10.592" v="211" actId="26606"/>
          <ac:spMkLst>
            <pc:docMk/>
            <pc:sldMk cId="1704497660" sldId="276"/>
            <ac:spMk id="12" creationId="{F49775AF-8896-43EE-92C6-83497D6DC56F}"/>
          </ac:spMkLst>
        </pc:spChg>
        <pc:spChg chg="add">
          <ac:chgData name="Tiffani Pinkerton" userId="e6701063-ecf0-4d44-a3fe-540716099c09" providerId="ADAL" clId="{F69CF313-A89D-43E6-A9BB-ACCFE1E6C1E4}" dt="2024-05-03T19:34:10.592" v="211" actId="26606"/>
          <ac:spMkLst>
            <pc:docMk/>
            <pc:sldMk cId="1704497660" sldId="276"/>
            <ac:spMk id="17" creationId="{04812C46-200A-4DEB-A05E-3ED6C68C2387}"/>
          </ac:spMkLst>
        </pc:spChg>
        <pc:spChg chg="add">
          <ac:chgData name="Tiffani Pinkerton" userId="e6701063-ecf0-4d44-a3fe-540716099c09" providerId="ADAL" clId="{F69CF313-A89D-43E6-A9BB-ACCFE1E6C1E4}" dt="2024-05-03T19:34:10.592" v="211" actId="26606"/>
          <ac:spMkLst>
            <pc:docMk/>
            <pc:sldMk cId="1704497660" sldId="276"/>
            <ac:spMk id="19" creationId="{D1EA859B-E555-4109-94F3-6700E046E008}"/>
          </ac:spMkLst>
        </pc:spChg>
        <pc:picChg chg="add mod ord">
          <ac:chgData name="Tiffani Pinkerton" userId="e6701063-ecf0-4d44-a3fe-540716099c09" providerId="ADAL" clId="{F69CF313-A89D-43E6-A9BB-ACCFE1E6C1E4}" dt="2024-05-03T19:34:10.592" v="211" actId="26606"/>
          <ac:picMkLst>
            <pc:docMk/>
            <pc:sldMk cId="1704497660" sldId="276"/>
            <ac:picMk id="6" creationId="{E925D68E-B8F8-6B04-808F-D85046E5F972}"/>
          </ac:picMkLst>
        </pc:picChg>
      </pc:sldChg>
      <pc:sldChg chg="addSp delSp modSp mod">
        <pc:chgData name="Tiffani Pinkerton" userId="e6701063-ecf0-4d44-a3fe-540716099c09" providerId="ADAL" clId="{F69CF313-A89D-43E6-A9BB-ACCFE1E6C1E4}" dt="2024-05-07T13:58:06.244" v="624" actId="26606"/>
        <pc:sldMkLst>
          <pc:docMk/>
          <pc:sldMk cId="3347765954" sldId="277"/>
        </pc:sldMkLst>
        <pc:spChg chg="add del">
          <ac:chgData name="Tiffani Pinkerton" userId="e6701063-ecf0-4d44-a3fe-540716099c09" providerId="ADAL" clId="{F69CF313-A89D-43E6-A9BB-ACCFE1E6C1E4}" dt="2024-05-07T13:58:06.244" v="624" actId="26606"/>
          <ac:spMkLst>
            <pc:docMk/>
            <pc:sldMk cId="3347765954" sldId="277"/>
            <ac:spMk id="14" creationId="{42A4FC2C-047E-45A5-965D-8E1E3BF09BC6}"/>
          </ac:spMkLst>
        </pc:spChg>
        <pc:picChg chg="add del mod">
          <ac:chgData name="Tiffani Pinkerton" userId="e6701063-ecf0-4d44-a3fe-540716099c09" providerId="ADAL" clId="{F69CF313-A89D-43E6-A9BB-ACCFE1E6C1E4}" dt="2024-05-07T13:58:06.244" v="624" actId="26606"/>
          <ac:picMkLst>
            <pc:docMk/>
            <pc:sldMk cId="3347765954" sldId="277"/>
            <ac:picMk id="4" creationId="{2F7CA5C6-C9E8-7C63-3826-C73A579B1628}"/>
          </ac:picMkLst>
        </pc:picChg>
      </pc:sldChg>
      <pc:sldChg chg="addSp delSp mod">
        <pc:chgData name="Tiffani Pinkerton" userId="e6701063-ecf0-4d44-a3fe-540716099c09" providerId="ADAL" clId="{F69CF313-A89D-43E6-A9BB-ACCFE1E6C1E4}" dt="2024-05-07T13:54:43.988" v="620" actId="478"/>
        <pc:sldMkLst>
          <pc:docMk/>
          <pc:sldMk cId="487071179" sldId="279"/>
        </pc:sldMkLst>
        <pc:picChg chg="add del">
          <ac:chgData name="Tiffani Pinkerton" userId="e6701063-ecf0-4d44-a3fe-540716099c09" providerId="ADAL" clId="{F69CF313-A89D-43E6-A9BB-ACCFE1E6C1E4}" dt="2024-05-07T13:54:43.988" v="620" actId="478"/>
          <ac:picMkLst>
            <pc:docMk/>
            <pc:sldMk cId="487071179" sldId="279"/>
            <ac:picMk id="4" creationId="{DFFE1139-9CC3-E5B5-DA3C-34FF6D7D3C5E}"/>
          </ac:picMkLst>
        </pc:picChg>
      </pc:sldChg>
      <pc:sldChg chg="modSp mod">
        <pc:chgData name="Tiffani Pinkerton" userId="e6701063-ecf0-4d44-a3fe-540716099c09" providerId="ADAL" clId="{F69CF313-A89D-43E6-A9BB-ACCFE1E6C1E4}" dt="2024-05-06T15:34:54.721" v="618" actId="14100"/>
        <pc:sldMkLst>
          <pc:docMk/>
          <pc:sldMk cId="158979991" sldId="280"/>
        </pc:sldMkLst>
        <pc:picChg chg="mod">
          <ac:chgData name="Tiffani Pinkerton" userId="e6701063-ecf0-4d44-a3fe-540716099c09" providerId="ADAL" clId="{F69CF313-A89D-43E6-A9BB-ACCFE1E6C1E4}" dt="2024-05-06T15:34:54.721" v="618" actId="14100"/>
          <ac:picMkLst>
            <pc:docMk/>
            <pc:sldMk cId="158979991" sldId="280"/>
            <ac:picMk id="4" creationId="{0D1CE311-A4FB-299A-D921-EDE9F3309870}"/>
          </ac:picMkLst>
        </pc:picChg>
      </pc:sldChg>
      <pc:sldChg chg="addSp modSp">
        <pc:chgData name="Tiffani Pinkerton" userId="e6701063-ecf0-4d44-a3fe-540716099c09" providerId="ADAL" clId="{F69CF313-A89D-43E6-A9BB-ACCFE1E6C1E4}" dt="2024-05-03T21:25:17.571" v="604"/>
        <pc:sldMkLst>
          <pc:docMk/>
          <pc:sldMk cId="2246099454" sldId="281"/>
        </pc:sldMkLst>
        <pc:picChg chg="add mod">
          <ac:chgData name="Tiffani Pinkerton" userId="e6701063-ecf0-4d44-a3fe-540716099c09" providerId="ADAL" clId="{F69CF313-A89D-43E6-A9BB-ACCFE1E6C1E4}" dt="2024-05-03T21:25:17.571" v="604"/>
          <ac:picMkLst>
            <pc:docMk/>
            <pc:sldMk cId="2246099454" sldId="281"/>
            <ac:picMk id="5" creationId="{F386C755-EBF5-9D05-CE27-05B0321237D1}"/>
          </ac:picMkLst>
        </pc:picChg>
      </pc:sldChg>
      <pc:sldChg chg="addSp delSp mod">
        <pc:chgData name="Tiffani Pinkerton" userId="e6701063-ecf0-4d44-a3fe-540716099c09" providerId="ADAL" clId="{F69CF313-A89D-43E6-A9BB-ACCFE1E6C1E4}" dt="2024-05-08T17:20:17.509" v="1714" actId="478"/>
        <pc:sldMkLst>
          <pc:docMk/>
          <pc:sldMk cId="3000568624" sldId="282"/>
        </pc:sldMkLst>
        <pc:picChg chg="add del">
          <ac:chgData name="Tiffani Pinkerton" userId="e6701063-ecf0-4d44-a3fe-540716099c09" providerId="ADAL" clId="{F69CF313-A89D-43E6-A9BB-ACCFE1E6C1E4}" dt="2024-05-08T17:20:17.509" v="1714" actId="478"/>
          <ac:picMkLst>
            <pc:docMk/>
            <pc:sldMk cId="3000568624" sldId="282"/>
            <ac:picMk id="4" creationId="{70820871-D887-3620-BD55-EEEC9F732CD1}"/>
          </ac:picMkLst>
        </pc:picChg>
        <pc:picChg chg="add">
          <ac:chgData name="Tiffani Pinkerton" userId="e6701063-ecf0-4d44-a3fe-540716099c09" providerId="ADAL" clId="{F69CF313-A89D-43E6-A9BB-ACCFE1E6C1E4}" dt="2024-05-08T17:20:09.209" v="1713"/>
          <ac:picMkLst>
            <pc:docMk/>
            <pc:sldMk cId="3000568624" sldId="282"/>
            <ac:picMk id="5" creationId="{CD20703A-A8F5-B672-C1ED-C76AF62BDA1E}"/>
          </ac:picMkLst>
        </pc:picChg>
      </pc:sldChg>
      <pc:sldChg chg="addSp delSp modSp mod setBg">
        <pc:chgData name="Tiffani Pinkerton" userId="e6701063-ecf0-4d44-a3fe-540716099c09" providerId="ADAL" clId="{F69CF313-A89D-43E6-A9BB-ACCFE1E6C1E4}" dt="2024-05-03T19:38:10.938" v="438" actId="14100"/>
        <pc:sldMkLst>
          <pc:docMk/>
          <pc:sldMk cId="1138493486" sldId="283"/>
        </pc:sldMkLst>
        <pc:spChg chg="mod ord">
          <ac:chgData name="Tiffani Pinkerton" userId="e6701063-ecf0-4d44-a3fe-540716099c09" providerId="ADAL" clId="{F69CF313-A89D-43E6-A9BB-ACCFE1E6C1E4}" dt="2024-05-03T19:36:39.192" v="328" actId="14100"/>
          <ac:spMkLst>
            <pc:docMk/>
            <pc:sldMk cId="1138493486" sldId="283"/>
            <ac:spMk id="2" creationId="{08E38E5F-E8BF-06B7-419B-162762B1AB7C}"/>
          </ac:spMkLst>
        </pc:spChg>
        <pc:spChg chg="del mod">
          <ac:chgData name="Tiffani Pinkerton" userId="e6701063-ecf0-4d44-a3fe-540716099c09" providerId="ADAL" clId="{F69CF313-A89D-43E6-A9BB-ACCFE1E6C1E4}" dt="2024-05-03T19:31:02.899" v="78" actId="931"/>
          <ac:spMkLst>
            <pc:docMk/>
            <pc:sldMk cId="1138493486" sldId="283"/>
            <ac:spMk id="3" creationId="{B2A01C92-DAA7-B555-905C-0E1397B628F5}"/>
          </ac:spMkLst>
        </pc:spChg>
        <pc:spChg chg="add mod">
          <ac:chgData name="Tiffani Pinkerton" userId="e6701063-ecf0-4d44-a3fe-540716099c09" providerId="ADAL" clId="{F69CF313-A89D-43E6-A9BB-ACCFE1E6C1E4}" dt="2024-05-03T19:38:10.938" v="438" actId="14100"/>
          <ac:spMkLst>
            <pc:docMk/>
            <pc:sldMk cId="1138493486" sldId="283"/>
            <ac:spMk id="9" creationId="{F486251A-D11F-88A4-A2F7-57B5ACBD23EC}"/>
          </ac:spMkLst>
        </pc:spChg>
        <pc:spChg chg="add del">
          <ac:chgData name="Tiffani Pinkerton" userId="e6701063-ecf0-4d44-a3fe-540716099c09" providerId="ADAL" clId="{F69CF313-A89D-43E6-A9BB-ACCFE1E6C1E4}" dt="2024-05-03T19:31:37.735" v="119" actId="26606"/>
          <ac:spMkLst>
            <pc:docMk/>
            <pc:sldMk cId="1138493486" sldId="283"/>
            <ac:spMk id="12" creationId="{04812C46-200A-4DEB-A05E-3ED6C68C2387}"/>
          </ac:spMkLst>
        </pc:spChg>
        <pc:spChg chg="add del">
          <ac:chgData name="Tiffani Pinkerton" userId="e6701063-ecf0-4d44-a3fe-540716099c09" providerId="ADAL" clId="{F69CF313-A89D-43E6-A9BB-ACCFE1E6C1E4}" dt="2024-05-03T19:31:37.735" v="119" actId="26606"/>
          <ac:spMkLst>
            <pc:docMk/>
            <pc:sldMk cId="1138493486" sldId="283"/>
            <ac:spMk id="14" creationId="{D1EA859B-E555-4109-94F3-6700E046E008}"/>
          </ac:spMkLst>
        </pc:spChg>
        <pc:spChg chg="add">
          <ac:chgData name="Tiffani Pinkerton" userId="e6701063-ecf0-4d44-a3fe-540716099c09" providerId="ADAL" clId="{F69CF313-A89D-43E6-A9BB-ACCFE1E6C1E4}" dt="2024-05-03T19:31:37.735" v="119" actId="26606"/>
          <ac:spMkLst>
            <pc:docMk/>
            <pc:sldMk cId="1138493486" sldId="283"/>
            <ac:spMk id="19" creationId="{06DA9DF9-31F7-4056-B42E-878CC92417B8}"/>
          </ac:spMkLst>
        </pc:spChg>
        <pc:picChg chg="add mod ord">
          <ac:chgData name="Tiffani Pinkerton" userId="e6701063-ecf0-4d44-a3fe-540716099c09" providerId="ADAL" clId="{F69CF313-A89D-43E6-A9BB-ACCFE1E6C1E4}" dt="2024-05-03T19:32:24.713" v="161" actId="1076"/>
          <ac:picMkLst>
            <pc:docMk/>
            <pc:sldMk cId="1138493486" sldId="283"/>
            <ac:picMk id="5" creationId="{9E76C577-5195-D53B-9628-5621E79DB5E5}"/>
          </ac:picMkLst>
        </pc:picChg>
      </pc:sldChg>
      <pc:sldChg chg="addSp modSp">
        <pc:chgData name="Tiffani Pinkerton" userId="e6701063-ecf0-4d44-a3fe-540716099c09" providerId="ADAL" clId="{F69CF313-A89D-43E6-A9BB-ACCFE1E6C1E4}" dt="2024-05-03T21:24:58.115" v="601"/>
        <pc:sldMkLst>
          <pc:docMk/>
          <pc:sldMk cId="666838468" sldId="285"/>
        </pc:sldMkLst>
        <pc:picChg chg="add mod">
          <ac:chgData name="Tiffani Pinkerton" userId="e6701063-ecf0-4d44-a3fe-540716099c09" providerId="ADAL" clId="{F69CF313-A89D-43E6-A9BB-ACCFE1E6C1E4}" dt="2024-05-03T21:24:58.115" v="601"/>
          <ac:picMkLst>
            <pc:docMk/>
            <pc:sldMk cId="666838468" sldId="285"/>
            <ac:picMk id="8" creationId="{343ED5BB-0DA4-4628-43B4-85C05A1E643F}"/>
          </ac:picMkLst>
        </pc:picChg>
      </pc:sldChg>
      <pc:sldChg chg="addSp modSp">
        <pc:chgData name="Tiffani Pinkerton" userId="e6701063-ecf0-4d44-a3fe-540716099c09" providerId="ADAL" clId="{F69CF313-A89D-43E6-A9BB-ACCFE1E6C1E4}" dt="2024-05-03T21:25:23.034" v="605"/>
        <pc:sldMkLst>
          <pc:docMk/>
          <pc:sldMk cId="2630235153" sldId="286"/>
        </pc:sldMkLst>
        <pc:picChg chg="add mod">
          <ac:chgData name="Tiffani Pinkerton" userId="e6701063-ecf0-4d44-a3fe-540716099c09" providerId="ADAL" clId="{F69CF313-A89D-43E6-A9BB-ACCFE1E6C1E4}" dt="2024-05-03T21:25:23.034" v="605"/>
          <ac:picMkLst>
            <pc:docMk/>
            <pc:sldMk cId="2630235153" sldId="286"/>
            <ac:picMk id="3" creationId="{E2135AEF-BED2-D50D-6978-CFDCB5414ED7}"/>
          </ac:picMkLst>
        </pc:picChg>
      </pc:sldChg>
      <pc:sldChg chg="addSp delSp modSp new mod setBg modClrScheme chgLayout">
        <pc:chgData name="Tiffani Pinkerton" userId="e6701063-ecf0-4d44-a3fe-540716099c09" providerId="ADAL" clId="{F69CF313-A89D-43E6-A9BB-ACCFE1E6C1E4}" dt="2024-05-03T19:29:40.829" v="51" actId="403"/>
        <pc:sldMkLst>
          <pc:docMk/>
          <pc:sldMk cId="257579285" sldId="288"/>
        </pc:sldMkLst>
        <pc:spChg chg="add mod ord">
          <ac:chgData name="Tiffani Pinkerton" userId="e6701063-ecf0-4d44-a3fe-540716099c09" providerId="ADAL" clId="{F69CF313-A89D-43E6-A9BB-ACCFE1E6C1E4}" dt="2024-05-03T19:29:40.829" v="51" actId="403"/>
          <ac:spMkLst>
            <pc:docMk/>
            <pc:sldMk cId="257579285" sldId="288"/>
            <ac:spMk id="2" creationId="{64BEA3AE-35FB-ED95-288A-8E954368CD63}"/>
          </ac:spMkLst>
        </pc:spChg>
        <pc:spChg chg="add del mod">
          <ac:chgData name="Tiffani Pinkerton" userId="e6701063-ecf0-4d44-a3fe-540716099c09" providerId="ADAL" clId="{F69CF313-A89D-43E6-A9BB-ACCFE1E6C1E4}" dt="2024-05-03T19:29:25.676" v="47" actId="931"/>
          <ac:spMkLst>
            <pc:docMk/>
            <pc:sldMk cId="257579285" sldId="288"/>
            <ac:spMk id="3" creationId="{33E721C8-BE1A-CD4E-E51A-721A0FB2844F}"/>
          </ac:spMkLst>
        </pc:spChg>
        <pc:picChg chg="add mod">
          <ac:chgData name="Tiffani Pinkerton" userId="e6701063-ecf0-4d44-a3fe-540716099c09" providerId="ADAL" clId="{F69CF313-A89D-43E6-A9BB-ACCFE1E6C1E4}" dt="2024-05-03T19:29:32.308" v="48" actId="26606"/>
          <ac:picMkLst>
            <pc:docMk/>
            <pc:sldMk cId="257579285" sldId="288"/>
            <ac:picMk id="5" creationId="{B850C86A-BD94-713A-217A-7C6B7F4B7182}"/>
          </ac:picMkLst>
        </pc:picChg>
      </pc:sldChg>
      <pc:sldChg chg="addSp modSp new mod setBg">
        <pc:chgData name="Tiffani Pinkerton" userId="e6701063-ecf0-4d44-a3fe-540716099c09" providerId="ADAL" clId="{F69CF313-A89D-43E6-A9BB-ACCFE1E6C1E4}" dt="2024-05-03T21:25:47.823" v="608"/>
        <pc:sldMkLst>
          <pc:docMk/>
          <pc:sldMk cId="1341913509" sldId="289"/>
        </pc:sldMkLst>
        <pc:spChg chg="mod">
          <ac:chgData name="Tiffani Pinkerton" userId="e6701063-ecf0-4d44-a3fe-540716099c09" providerId="ADAL" clId="{F69CF313-A89D-43E6-A9BB-ACCFE1E6C1E4}" dt="2024-05-03T19:40:07.910" v="598" actId="26606"/>
          <ac:spMkLst>
            <pc:docMk/>
            <pc:sldMk cId="1341913509" sldId="289"/>
            <ac:spMk id="2" creationId="{5B1A7035-405D-6EBA-2FCE-95CAB13A1085}"/>
          </ac:spMkLst>
        </pc:spChg>
        <pc:spChg chg="mod">
          <ac:chgData name="Tiffani Pinkerton" userId="e6701063-ecf0-4d44-a3fe-540716099c09" providerId="ADAL" clId="{F69CF313-A89D-43E6-A9BB-ACCFE1E6C1E4}" dt="2024-05-03T19:40:18.063" v="600" actId="403"/>
          <ac:spMkLst>
            <pc:docMk/>
            <pc:sldMk cId="1341913509" sldId="289"/>
            <ac:spMk id="3" creationId="{54CDC517-1BA8-0B6E-5C6B-0A5BFC1092F6}"/>
          </ac:spMkLst>
        </pc:spChg>
        <pc:spChg chg="add">
          <ac:chgData name="Tiffani Pinkerton" userId="e6701063-ecf0-4d44-a3fe-540716099c09" providerId="ADAL" clId="{F69CF313-A89D-43E6-A9BB-ACCFE1E6C1E4}" dt="2024-05-03T19:40:07.910" v="598" actId="26606"/>
          <ac:spMkLst>
            <pc:docMk/>
            <pc:sldMk cId="1341913509" sldId="289"/>
            <ac:spMk id="8" creationId="{777A147A-9ED8-46B4-8660-1B3C2AA880B5}"/>
          </ac:spMkLst>
        </pc:spChg>
        <pc:spChg chg="add">
          <ac:chgData name="Tiffani Pinkerton" userId="e6701063-ecf0-4d44-a3fe-540716099c09" providerId="ADAL" clId="{F69CF313-A89D-43E6-A9BB-ACCFE1E6C1E4}" dt="2024-05-03T19:40:07.910" v="598" actId="26606"/>
          <ac:spMkLst>
            <pc:docMk/>
            <pc:sldMk cId="1341913509" sldId="289"/>
            <ac:spMk id="10" creationId="{5D6C15A0-C087-4593-8414-2B4EC1CDC3DE}"/>
          </ac:spMkLst>
        </pc:spChg>
        <pc:picChg chg="add mod">
          <ac:chgData name="Tiffani Pinkerton" userId="e6701063-ecf0-4d44-a3fe-540716099c09" providerId="ADAL" clId="{F69CF313-A89D-43E6-A9BB-ACCFE1E6C1E4}" dt="2024-05-03T21:25:47.823" v="608"/>
          <ac:picMkLst>
            <pc:docMk/>
            <pc:sldMk cId="1341913509" sldId="289"/>
            <ac:picMk id="4" creationId="{3C15BCDA-4004-F7D4-35F0-1B3BA8B93D95}"/>
          </ac:picMkLst>
        </pc:picChg>
      </pc:sldChg>
      <pc:sldChg chg="modSp new mod ord">
        <pc:chgData name="Tiffani Pinkerton" userId="e6701063-ecf0-4d44-a3fe-540716099c09" providerId="ADAL" clId="{F69CF313-A89D-43E6-A9BB-ACCFE1E6C1E4}" dt="2024-05-07T17:10:47.580" v="634"/>
        <pc:sldMkLst>
          <pc:docMk/>
          <pc:sldMk cId="3200737502" sldId="290"/>
        </pc:sldMkLst>
        <pc:spChg chg="mod">
          <ac:chgData name="Tiffani Pinkerton" userId="e6701063-ecf0-4d44-a3fe-540716099c09" providerId="ADAL" clId="{F69CF313-A89D-43E6-A9BB-ACCFE1E6C1E4}" dt="2024-05-07T17:10:14.145" v="633" actId="14100"/>
          <ac:spMkLst>
            <pc:docMk/>
            <pc:sldMk cId="3200737502" sldId="290"/>
            <ac:spMk id="2" creationId="{AB8D9958-EC55-4825-CACB-006F658003F5}"/>
          </ac:spMkLst>
        </pc:spChg>
        <pc:spChg chg="mod">
          <ac:chgData name="Tiffani Pinkerton" userId="e6701063-ecf0-4d44-a3fe-540716099c09" providerId="ADAL" clId="{F69CF313-A89D-43E6-A9BB-ACCFE1E6C1E4}" dt="2024-05-07T17:10:47.580" v="634"/>
          <ac:spMkLst>
            <pc:docMk/>
            <pc:sldMk cId="3200737502" sldId="290"/>
            <ac:spMk id="3" creationId="{4D560800-24ED-E74D-715E-443C71AB6825}"/>
          </ac:spMkLst>
        </pc:spChg>
      </pc:sldChg>
      <pc:sldChg chg="addSp delSp modSp new mod setBg modClrScheme chgLayout">
        <pc:chgData name="Tiffani Pinkerton" userId="e6701063-ecf0-4d44-a3fe-540716099c09" providerId="ADAL" clId="{F69CF313-A89D-43E6-A9BB-ACCFE1E6C1E4}" dt="2024-05-07T17:52:07.147" v="1397" actId="122"/>
        <pc:sldMkLst>
          <pc:docMk/>
          <pc:sldMk cId="2868319912" sldId="291"/>
        </pc:sldMkLst>
        <pc:spChg chg="del mod ord">
          <ac:chgData name="Tiffani Pinkerton" userId="e6701063-ecf0-4d44-a3fe-540716099c09" providerId="ADAL" clId="{F69CF313-A89D-43E6-A9BB-ACCFE1E6C1E4}" dt="2024-05-07T17:49:49.136" v="1055" actId="700"/>
          <ac:spMkLst>
            <pc:docMk/>
            <pc:sldMk cId="2868319912" sldId="291"/>
            <ac:spMk id="2" creationId="{FEDCE7E3-438E-9DB7-497F-50D9127FEA06}"/>
          </ac:spMkLst>
        </pc:spChg>
        <pc:spChg chg="del mod ord">
          <ac:chgData name="Tiffani Pinkerton" userId="e6701063-ecf0-4d44-a3fe-540716099c09" providerId="ADAL" clId="{F69CF313-A89D-43E6-A9BB-ACCFE1E6C1E4}" dt="2024-05-07T17:49:49.136" v="1055" actId="700"/>
          <ac:spMkLst>
            <pc:docMk/>
            <pc:sldMk cId="2868319912" sldId="291"/>
            <ac:spMk id="3" creationId="{D38364E2-0EE0-D219-9A3B-BE3F291B2DFE}"/>
          </ac:spMkLst>
        </pc:spChg>
        <pc:spChg chg="del">
          <ac:chgData name="Tiffani Pinkerton" userId="e6701063-ecf0-4d44-a3fe-540716099c09" providerId="ADAL" clId="{F69CF313-A89D-43E6-A9BB-ACCFE1E6C1E4}" dt="2024-05-07T17:49:49.136" v="1055" actId="700"/>
          <ac:spMkLst>
            <pc:docMk/>
            <pc:sldMk cId="2868319912" sldId="291"/>
            <ac:spMk id="4" creationId="{D4D2BEB2-3617-77DB-15C3-CC75125BB918}"/>
          </ac:spMkLst>
        </pc:spChg>
        <pc:spChg chg="add mod ord">
          <ac:chgData name="Tiffani Pinkerton" userId="e6701063-ecf0-4d44-a3fe-540716099c09" providerId="ADAL" clId="{F69CF313-A89D-43E6-A9BB-ACCFE1E6C1E4}" dt="2024-05-07T17:52:01.216" v="1396" actId="962"/>
          <ac:spMkLst>
            <pc:docMk/>
            <pc:sldMk cId="2868319912" sldId="291"/>
            <ac:spMk id="5" creationId="{EF4CF7D5-61F6-7A29-9733-73B61EFC5FF3}"/>
          </ac:spMkLst>
        </pc:spChg>
        <pc:spChg chg="add mod ord">
          <ac:chgData name="Tiffani Pinkerton" userId="e6701063-ecf0-4d44-a3fe-540716099c09" providerId="ADAL" clId="{F69CF313-A89D-43E6-A9BB-ACCFE1E6C1E4}" dt="2024-05-07T17:52:07.147" v="1397" actId="122"/>
          <ac:spMkLst>
            <pc:docMk/>
            <pc:sldMk cId="2868319912" sldId="291"/>
            <ac:spMk id="6" creationId="{3D0B742D-EF07-B593-7253-D7B1A4C8AD24}"/>
          </ac:spMkLst>
        </pc:spChg>
        <pc:spChg chg="add">
          <ac:chgData name="Tiffani Pinkerton" userId="e6701063-ecf0-4d44-a3fe-540716099c09" providerId="ADAL" clId="{F69CF313-A89D-43E6-A9BB-ACCFE1E6C1E4}" dt="2024-05-07T17:51:54.796" v="1393" actId="26606"/>
          <ac:spMkLst>
            <pc:docMk/>
            <pc:sldMk cId="2868319912" sldId="291"/>
            <ac:spMk id="12" creationId="{7FF47CB7-972F-479F-A36D-9E72D26EC8DA}"/>
          </ac:spMkLst>
        </pc:spChg>
        <pc:spChg chg="add">
          <ac:chgData name="Tiffani Pinkerton" userId="e6701063-ecf0-4d44-a3fe-540716099c09" providerId="ADAL" clId="{F69CF313-A89D-43E6-A9BB-ACCFE1E6C1E4}" dt="2024-05-07T17:51:54.796" v="1393" actId="26606"/>
          <ac:spMkLst>
            <pc:docMk/>
            <pc:sldMk cId="2868319912" sldId="291"/>
            <ac:spMk id="14" creationId="{0D153B68-5844-490D-8E67-F616D6D721CA}"/>
          </ac:spMkLst>
        </pc:spChg>
        <pc:spChg chg="add">
          <ac:chgData name="Tiffani Pinkerton" userId="e6701063-ecf0-4d44-a3fe-540716099c09" providerId="ADAL" clId="{F69CF313-A89D-43E6-A9BB-ACCFE1E6C1E4}" dt="2024-05-07T17:51:54.796" v="1393" actId="26606"/>
          <ac:spMkLst>
            <pc:docMk/>
            <pc:sldMk cId="2868319912" sldId="291"/>
            <ac:spMk id="16" creationId="{9A0D773F-7A7D-4DBB-9DEA-86BB8B8F4BC8}"/>
          </ac:spMkLst>
        </pc:spChg>
        <pc:picChg chg="add mod">
          <ac:chgData name="Tiffani Pinkerton" userId="e6701063-ecf0-4d44-a3fe-540716099c09" providerId="ADAL" clId="{F69CF313-A89D-43E6-A9BB-ACCFE1E6C1E4}" dt="2024-05-07T17:52:01.216" v="1395" actId="27614"/>
          <ac:picMkLst>
            <pc:docMk/>
            <pc:sldMk cId="2868319912" sldId="291"/>
            <ac:picMk id="7" creationId="{48F5454C-0017-4CA7-E3CC-E4F647C12B3F}"/>
          </ac:picMkLst>
        </pc:picChg>
      </pc:sldChg>
      <pc:sldChg chg="addSp delSp modSp new mod setBg">
        <pc:chgData name="Tiffani Pinkerton" userId="e6701063-ecf0-4d44-a3fe-540716099c09" providerId="ADAL" clId="{F69CF313-A89D-43E6-A9BB-ACCFE1E6C1E4}" dt="2024-05-08T17:17:06.919" v="1711" actId="478"/>
        <pc:sldMkLst>
          <pc:docMk/>
          <pc:sldMk cId="1704924162" sldId="292"/>
        </pc:sldMkLst>
        <pc:spChg chg="mod">
          <ac:chgData name="Tiffani Pinkerton" userId="e6701063-ecf0-4d44-a3fe-540716099c09" providerId="ADAL" clId="{F69CF313-A89D-43E6-A9BB-ACCFE1E6C1E4}" dt="2024-05-07T17:54:50.283" v="1415" actId="113"/>
          <ac:spMkLst>
            <pc:docMk/>
            <pc:sldMk cId="1704924162" sldId="292"/>
            <ac:spMk id="2" creationId="{03B9496C-9540-F4CC-4B60-8945CF098902}"/>
          </ac:spMkLst>
        </pc:spChg>
        <pc:spChg chg="del">
          <ac:chgData name="Tiffani Pinkerton" userId="e6701063-ecf0-4d44-a3fe-540716099c09" providerId="ADAL" clId="{F69CF313-A89D-43E6-A9BB-ACCFE1E6C1E4}" dt="2024-05-07T17:54:23.373" v="1412" actId="931"/>
          <ac:spMkLst>
            <pc:docMk/>
            <pc:sldMk cId="1704924162" sldId="292"/>
            <ac:spMk id="3" creationId="{0FEC7020-C1B2-2DB1-6988-BE0CD90A6B0C}"/>
          </ac:spMkLst>
        </pc:spChg>
        <pc:spChg chg="add mod">
          <ac:chgData name="Tiffani Pinkerton" userId="e6701063-ecf0-4d44-a3fe-540716099c09" providerId="ADAL" clId="{F69CF313-A89D-43E6-A9BB-ACCFE1E6C1E4}" dt="2024-05-08T17:17:06.919" v="1711" actId="478"/>
          <ac:spMkLst>
            <pc:docMk/>
            <pc:sldMk cId="1704924162" sldId="292"/>
            <ac:spMk id="8" creationId="{2EDE511C-2008-8B0E-0724-51FA5317C15E}"/>
          </ac:spMkLst>
        </pc:spChg>
        <pc:spChg chg="add del">
          <ac:chgData name="Tiffani Pinkerton" userId="e6701063-ecf0-4d44-a3fe-540716099c09" providerId="ADAL" clId="{F69CF313-A89D-43E6-A9BB-ACCFE1E6C1E4}" dt="2024-05-08T17:17:05.006" v="1710" actId="34307"/>
          <ac:spMkLst>
            <pc:docMk/>
            <pc:sldMk cId="1704924162" sldId="292"/>
            <ac:spMk id="9" creationId="{CB5E11BE-6CD9-E206-64D0-6C8F7E2E03A2}"/>
          </ac:spMkLst>
        </pc:spChg>
        <pc:spChg chg="add">
          <ac:chgData name="Tiffani Pinkerton" userId="e6701063-ecf0-4d44-a3fe-540716099c09" providerId="ADAL" clId="{F69CF313-A89D-43E6-A9BB-ACCFE1E6C1E4}" dt="2024-05-07T17:54:42.677" v="1413" actId="26606"/>
          <ac:spMkLst>
            <pc:docMk/>
            <pc:sldMk cId="1704924162" sldId="292"/>
            <ac:spMk id="12" creationId="{9F79630B-0F0B-446E-A637-38FA8F61D10E}"/>
          </ac:spMkLst>
        </pc:spChg>
        <pc:spChg chg="add">
          <ac:chgData name="Tiffani Pinkerton" userId="e6701063-ecf0-4d44-a3fe-540716099c09" providerId="ADAL" clId="{F69CF313-A89D-43E6-A9BB-ACCFE1E6C1E4}" dt="2024-05-07T17:54:42.677" v="1413" actId="26606"/>
          <ac:spMkLst>
            <pc:docMk/>
            <pc:sldMk cId="1704924162" sldId="292"/>
            <ac:spMk id="14" creationId="{B3437C99-FC8E-4311-B48A-F0C4C329B154}"/>
          </ac:spMkLst>
        </pc:spChg>
        <pc:picChg chg="add mod">
          <ac:chgData name="Tiffani Pinkerton" userId="e6701063-ecf0-4d44-a3fe-540716099c09" providerId="ADAL" clId="{F69CF313-A89D-43E6-A9BB-ACCFE1E6C1E4}" dt="2024-05-07T17:54:42.677" v="1413" actId="26606"/>
          <ac:picMkLst>
            <pc:docMk/>
            <pc:sldMk cId="1704924162" sldId="292"/>
            <ac:picMk id="5" creationId="{FBCDC77B-865E-92A3-C147-D9A6C2E9FF46}"/>
          </ac:picMkLst>
        </pc:picChg>
        <pc:picChg chg="add del mod ord">
          <ac:chgData name="Tiffani Pinkerton" userId="e6701063-ecf0-4d44-a3fe-540716099c09" providerId="ADAL" clId="{F69CF313-A89D-43E6-A9BB-ACCFE1E6C1E4}" dt="2024-05-08T17:17:06.919" v="1711" actId="478"/>
          <ac:picMkLst>
            <pc:docMk/>
            <pc:sldMk cId="1704924162" sldId="292"/>
            <ac:picMk id="6" creationId="{6B189C56-B8BF-3523-F309-56FBF32BACB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41B5F-A9BD-4130-9D68-1E94A917CF89}"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F0B14-694A-4DC0-8F10-3A4C0CCF7B2B}" type="slidenum">
              <a:rPr lang="en-US" smtClean="0"/>
              <a:t>‹#›</a:t>
            </a:fld>
            <a:endParaRPr lang="en-US"/>
          </a:p>
        </p:txBody>
      </p:sp>
    </p:spTree>
    <p:extLst>
      <p:ext uri="{BB962C8B-B14F-4D97-AF65-F5344CB8AC3E}">
        <p14:creationId xmlns:p14="http://schemas.microsoft.com/office/powerpoint/2010/main" val="131693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F0B14-694A-4DC0-8F10-3A4C0CCF7B2B}" type="slidenum">
              <a:rPr lang="en-US" smtClean="0"/>
              <a:t>1</a:t>
            </a:fld>
            <a:endParaRPr lang="en-US"/>
          </a:p>
        </p:txBody>
      </p:sp>
    </p:spTree>
    <p:extLst>
      <p:ext uri="{BB962C8B-B14F-4D97-AF65-F5344CB8AC3E}">
        <p14:creationId xmlns:p14="http://schemas.microsoft.com/office/powerpoint/2010/main" val="353911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D037-4D24-7F8A-AD6F-B9E1162213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4B0C6F-6629-4D11-68B9-13BFA8008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FE5B99-CA0B-0DE7-3077-7DAEBA5B239A}"/>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5" name="Footer Placeholder 4">
            <a:extLst>
              <a:ext uri="{FF2B5EF4-FFF2-40B4-BE49-F238E27FC236}">
                <a16:creationId xmlns:a16="http://schemas.microsoft.com/office/drawing/2014/main" id="{8FECD388-0B98-95DD-321B-2D8BB106D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7D1DF-2C95-4466-E297-733DBA005FEF}"/>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1254177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F4F7-FA07-9F8A-8615-49D2501083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54BE0C-FE97-5EC5-3234-383249C83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63989-0DE7-5F2F-F2F7-839F67D0EF0A}"/>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5" name="Footer Placeholder 4">
            <a:extLst>
              <a:ext uri="{FF2B5EF4-FFF2-40B4-BE49-F238E27FC236}">
                <a16:creationId xmlns:a16="http://schemas.microsoft.com/office/drawing/2014/main" id="{C48C8C80-FAB9-1193-EBE5-6BFE7AFB7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F4E5B-33B0-0217-7AB7-EE74DEDF6FE3}"/>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394233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9D6256-5DD0-D872-7D0F-1898E0683F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CFBB8F-A625-88EB-19D2-490FFF5BFF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6D96F-5034-BF7B-B8C6-8525E4C24D0D}"/>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5" name="Footer Placeholder 4">
            <a:extLst>
              <a:ext uri="{FF2B5EF4-FFF2-40B4-BE49-F238E27FC236}">
                <a16:creationId xmlns:a16="http://schemas.microsoft.com/office/drawing/2014/main" id="{4285B560-4A2B-701B-8390-319969D50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F59D7-71FB-8DD5-603E-4FAE60D4BDED}"/>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172069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6691-3521-3639-0AEE-396C819AC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3B409-0011-E091-3F0F-68B503EF0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1BBE3-419C-3681-AB84-31319F41AC54}"/>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5" name="Footer Placeholder 4">
            <a:extLst>
              <a:ext uri="{FF2B5EF4-FFF2-40B4-BE49-F238E27FC236}">
                <a16:creationId xmlns:a16="http://schemas.microsoft.com/office/drawing/2014/main" id="{8A3F2EDA-3389-ED1D-442D-62AC3B58E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5BFAF-F40A-C6F9-D19D-CC0A8ED14CBE}"/>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403484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B2C4-82BB-1A9B-C2B5-812E02254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9B0915-C07B-643E-8CDF-1788C62219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E76EFF-3B2A-73A2-D953-7DF34FE0901A}"/>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5" name="Footer Placeholder 4">
            <a:extLst>
              <a:ext uri="{FF2B5EF4-FFF2-40B4-BE49-F238E27FC236}">
                <a16:creationId xmlns:a16="http://schemas.microsoft.com/office/drawing/2014/main" id="{2597EEBC-D296-6D7C-9FA1-E53CDA87C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B6EF5-C683-9FAB-3923-EB8D65574C45}"/>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3549909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D733-BE3C-66B1-6D45-C9503DCF39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57B2D-2B59-74F2-F837-CDA5438EB0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0970F-DF3C-A56D-4D14-867CC2F2BE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1E952-EE15-89CF-B5F5-43B018D52ECE}"/>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6" name="Footer Placeholder 5">
            <a:extLst>
              <a:ext uri="{FF2B5EF4-FFF2-40B4-BE49-F238E27FC236}">
                <a16:creationId xmlns:a16="http://schemas.microsoft.com/office/drawing/2014/main" id="{DAD59A3C-7D6A-9A31-2FDD-A19123A69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2AE64-61EB-AF2D-26AC-DA99453E7174}"/>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427198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2369-DEF7-D983-1D64-EE0D0813A2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BA24C6-CA96-9847-EA0B-4167F835DA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D4328-158B-D7F0-4FCE-60B92EA58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ED0F8-2AA7-FC15-339B-A4EA4FB0D2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3FC850-2E54-04A5-B37D-D613199D2F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0C34B2-99AA-0789-F908-D7ADDBB969DE}"/>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8" name="Footer Placeholder 7">
            <a:extLst>
              <a:ext uri="{FF2B5EF4-FFF2-40B4-BE49-F238E27FC236}">
                <a16:creationId xmlns:a16="http://schemas.microsoft.com/office/drawing/2014/main" id="{F7520A6B-BBAC-C797-7EAD-01AF8AC7AE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B1FA55-285B-3E79-9771-9A3FB753E4D9}"/>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74023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B102C-B815-F5F6-BF94-EB5FD3549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1B1FA5-20FC-1718-BC92-A6BF2CDDC466}"/>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4" name="Footer Placeholder 3">
            <a:extLst>
              <a:ext uri="{FF2B5EF4-FFF2-40B4-BE49-F238E27FC236}">
                <a16:creationId xmlns:a16="http://schemas.microsoft.com/office/drawing/2014/main" id="{6E156352-081D-D831-28B4-57C626D013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9BCE85-27CC-C0CA-2EDA-20F1C719883E}"/>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244150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E45BE-492A-B9BE-EB52-FC0FE57BCECF}"/>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3" name="Footer Placeholder 2">
            <a:extLst>
              <a:ext uri="{FF2B5EF4-FFF2-40B4-BE49-F238E27FC236}">
                <a16:creationId xmlns:a16="http://schemas.microsoft.com/office/drawing/2014/main" id="{9BB01304-949C-B0EE-D393-0A80886278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B6AFEC-FB8D-B1FF-73F3-FFA8CF609C7D}"/>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319366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385C-A8FA-10BB-9E6E-9B1D41D65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B06D9-4E82-04D2-C988-92A5D12C1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5E9566-D816-290E-CF2E-01E94A386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771255-E122-DEC0-7B3B-F0F61170EE76}"/>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6" name="Footer Placeholder 5">
            <a:extLst>
              <a:ext uri="{FF2B5EF4-FFF2-40B4-BE49-F238E27FC236}">
                <a16:creationId xmlns:a16="http://schemas.microsoft.com/office/drawing/2014/main" id="{0EE6BE87-F3CE-F5CE-F9AC-8E9CD3402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37C32-2208-A038-3E36-734BB1FFD9F5}"/>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229728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A6B3-E701-DDE8-958B-381720C0D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6666B8-4CA1-A6E4-A8CC-8449737B6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0AEFF9-8E07-FA74-B5D9-AD65BEE14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D281E-0556-C9CD-F6AD-8003740D97B1}"/>
              </a:ext>
            </a:extLst>
          </p:cNvPr>
          <p:cNvSpPr>
            <a:spLocks noGrp="1"/>
          </p:cNvSpPr>
          <p:nvPr>
            <p:ph type="dt" sz="half" idx="10"/>
          </p:nvPr>
        </p:nvSpPr>
        <p:spPr/>
        <p:txBody>
          <a:bodyPr/>
          <a:lstStyle/>
          <a:p>
            <a:fld id="{8D7D0127-A664-4EEA-BB53-25636790BCAA}" type="datetimeFigureOut">
              <a:rPr lang="en-US" smtClean="0"/>
              <a:t>5/10/2024</a:t>
            </a:fld>
            <a:endParaRPr lang="en-US"/>
          </a:p>
        </p:txBody>
      </p:sp>
      <p:sp>
        <p:nvSpPr>
          <p:cNvPr id="6" name="Footer Placeholder 5">
            <a:extLst>
              <a:ext uri="{FF2B5EF4-FFF2-40B4-BE49-F238E27FC236}">
                <a16:creationId xmlns:a16="http://schemas.microsoft.com/office/drawing/2014/main" id="{935669B6-61C2-C704-980E-98B67D20A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30DCF-4544-ACE1-1B24-68A993C81A8E}"/>
              </a:ext>
            </a:extLst>
          </p:cNvPr>
          <p:cNvSpPr>
            <a:spLocks noGrp="1"/>
          </p:cNvSpPr>
          <p:nvPr>
            <p:ph type="sldNum" sz="quarter" idx="12"/>
          </p:nvPr>
        </p:nvSpPr>
        <p:spPr/>
        <p:txBody>
          <a:bodyPr/>
          <a:lstStyle/>
          <a:p>
            <a:fld id="{CE62CDCC-3FF4-4849-96F0-AA3529E9EEE9}" type="slidenum">
              <a:rPr lang="en-US" smtClean="0"/>
              <a:t>‹#›</a:t>
            </a:fld>
            <a:endParaRPr lang="en-US"/>
          </a:p>
        </p:txBody>
      </p:sp>
    </p:spTree>
    <p:extLst>
      <p:ext uri="{BB962C8B-B14F-4D97-AF65-F5344CB8AC3E}">
        <p14:creationId xmlns:p14="http://schemas.microsoft.com/office/powerpoint/2010/main" val="202996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F88AB-2AD2-581C-7DE6-94DF84B85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AB58F3-EF90-8E6A-1D1C-E8D2CC9323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4CF3E-D27E-99A3-CE60-9A3E9F5650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7D0127-A664-4EEA-BB53-25636790BCAA}" type="datetimeFigureOut">
              <a:rPr lang="en-US" smtClean="0"/>
              <a:t>5/10/2024</a:t>
            </a:fld>
            <a:endParaRPr lang="en-US"/>
          </a:p>
        </p:txBody>
      </p:sp>
      <p:sp>
        <p:nvSpPr>
          <p:cNvPr id="5" name="Footer Placeholder 4">
            <a:extLst>
              <a:ext uri="{FF2B5EF4-FFF2-40B4-BE49-F238E27FC236}">
                <a16:creationId xmlns:a16="http://schemas.microsoft.com/office/drawing/2014/main" id="{AD3BDE6B-D3E7-E1C9-2C1C-8D989BA1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4348E2D-0310-AA31-0514-CCD5761D02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62CDCC-3FF4-4849-96F0-AA3529E9EEE9}" type="slidenum">
              <a:rPr lang="en-US" smtClean="0"/>
              <a:t>‹#›</a:t>
            </a:fld>
            <a:endParaRPr lang="en-US"/>
          </a:p>
        </p:txBody>
      </p:sp>
    </p:spTree>
    <p:extLst>
      <p:ext uri="{BB962C8B-B14F-4D97-AF65-F5344CB8AC3E}">
        <p14:creationId xmlns:p14="http://schemas.microsoft.com/office/powerpoint/2010/main" val="2929765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file:///C:\Users\Tiffani\AppData\Local\Microsoft\Windows\INetCache\Content.Outlook\37LLY4S7\Iowa-BH-Barometer_Volume6.pdf" TargetMode="External"/><Relationship Id="rId3" Type="http://schemas.openxmlformats.org/officeDocument/2006/relationships/hyperlink" Target="https://www.casey.org/community-opportunity-map/" TargetMode="External"/><Relationship Id="rId7" Type="http://schemas.openxmlformats.org/officeDocument/2006/relationships/hyperlink" Target="https://publications.iowa.gov/46186/1/ae0f13b7-8afd-49a8-9d87-84d2e0b846ab.pdf" TargetMode="External"/><Relationship Id="rId2" Type="http://schemas.openxmlformats.org/officeDocument/2006/relationships/hyperlink" Target="https://hhs.iowa.gov/dashboard_welcome" TargetMode="External"/><Relationship Id="rId1" Type="http://schemas.openxmlformats.org/officeDocument/2006/relationships/slideLayout" Target="../slideLayouts/slideLayout2.xml"/><Relationship Id="rId6" Type="http://schemas.openxmlformats.org/officeDocument/2006/relationships/hyperlink" Target="https://hhs.iowa.gov/initiatives/system-alignment/hhs-system-county-snapshots" TargetMode="External"/><Relationship Id="rId5" Type="http://schemas.openxmlformats.org/officeDocument/2006/relationships/hyperlink" Target="https://www.commongoodiowa.org/data" TargetMode="External"/><Relationship Id="rId4" Type="http://schemas.openxmlformats.org/officeDocument/2006/relationships/hyperlink" Target="https://www.countyhealthrankings.org/health-data/iowa?year=2024" TargetMode="External"/><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tpinkerton@thrivingfamiliesalliance.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78C5-0114-DA33-3A45-BF4C3E6F8DF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E152E47-4B3A-D741-5470-E5D74F467111}"/>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2AE4F01B-5C08-D47C-38AB-C968F569D5F3}"/>
              </a:ext>
            </a:extLst>
          </p:cNvPr>
          <p:cNvPicPr>
            <a:picLocks noChangeAspect="1"/>
          </p:cNvPicPr>
          <p:nvPr/>
        </p:nvPicPr>
        <p:blipFill>
          <a:blip r:embed="rId3"/>
          <a:stretch>
            <a:fillRect/>
          </a:stretch>
        </p:blipFill>
        <p:spPr>
          <a:xfrm>
            <a:off x="137160" y="154305"/>
            <a:ext cx="11917680" cy="6703695"/>
          </a:xfrm>
          <a:prstGeom prst="rect">
            <a:avLst/>
          </a:prstGeom>
        </p:spPr>
      </p:pic>
    </p:spTree>
    <p:extLst>
      <p:ext uri="{BB962C8B-B14F-4D97-AF65-F5344CB8AC3E}">
        <p14:creationId xmlns:p14="http://schemas.microsoft.com/office/powerpoint/2010/main" val="90433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F758-69ED-ECD0-9539-E68C8F17B23B}"/>
              </a:ext>
            </a:extLst>
          </p:cNvPr>
          <p:cNvSpPr>
            <a:spLocks noGrp="1"/>
          </p:cNvSpPr>
          <p:nvPr>
            <p:ph type="title"/>
          </p:nvPr>
        </p:nvSpPr>
        <p:spPr/>
        <p:txBody>
          <a:bodyPr/>
          <a:lstStyle/>
          <a:p>
            <a:r>
              <a:rPr lang="en-US" b="1">
                <a:solidFill>
                  <a:schemeClr val="accent2"/>
                </a:solidFill>
              </a:rPr>
              <a:t>Meeting Basic Needs Data / Employment</a:t>
            </a:r>
            <a:endParaRPr lang="en-US" b="1" dirty="0">
              <a:solidFill>
                <a:schemeClr val="accent2"/>
              </a:solidFill>
            </a:endParaRPr>
          </a:p>
        </p:txBody>
      </p:sp>
      <p:sp>
        <p:nvSpPr>
          <p:cNvPr id="3" name="Content Placeholder 2">
            <a:extLst>
              <a:ext uri="{FF2B5EF4-FFF2-40B4-BE49-F238E27FC236}">
                <a16:creationId xmlns:a16="http://schemas.microsoft.com/office/drawing/2014/main" id="{6C85CCB8-FBA3-5298-209D-3A38DDBD7326}"/>
              </a:ext>
            </a:extLst>
          </p:cNvPr>
          <p:cNvSpPr>
            <a:spLocks noGrp="1"/>
          </p:cNvSpPr>
          <p:nvPr>
            <p:ph idx="1"/>
          </p:nvPr>
        </p:nvSpPr>
        <p:spPr>
          <a:xfrm>
            <a:off x="838200" y="1527048"/>
            <a:ext cx="11021568" cy="4649915"/>
          </a:xfrm>
        </p:spPr>
        <p:txBody>
          <a:bodyPr>
            <a:normAutofit fontScale="92500" lnSpcReduction="10000"/>
          </a:bodyPr>
          <a:lstStyle/>
          <a:p>
            <a:pPr marL="0" indent="0">
              <a:buNone/>
            </a:pPr>
            <a:r>
              <a:rPr lang="en-US" b="1" u="sng" dirty="0"/>
              <a:t>Unemployment </a:t>
            </a:r>
            <a:r>
              <a:rPr lang="en-US" sz="2200" b="1" u="sng" dirty="0"/>
              <a:t>(2)</a:t>
            </a:r>
            <a:r>
              <a:rPr lang="en-US" dirty="0"/>
              <a:t>				</a:t>
            </a:r>
            <a:r>
              <a:rPr lang="en-US" b="1" u="sng" dirty="0"/>
              <a:t>Medicaid participants</a:t>
            </a:r>
            <a:r>
              <a:rPr lang="en-US" sz="2200" b="1" u="sng" dirty="0"/>
              <a:t> (1)</a:t>
            </a:r>
          </a:p>
          <a:p>
            <a:pPr marL="0" indent="0">
              <a:buNone/>
            </a:pPr>
            <a:r>
              <a:rPr lang="en-US" sz="2400" dirty="0"/>
              <a:t>H – 3%						unemployed – 30.6%</a:t>
            </a:r>
          </a:p>
          <a:p>
            <a:pPr marL="0" indent="0">
              <a:buNone/>
            </a:pPr>
            <a:r>
              <a:rPr lang="en-US" sz="2400" dirty="0"/>
              <a:t>M – 3%						pt/ temp working – 16.3%</a:t>
            </a:r>
          </a:p>
          <a:p>
            <a:pPr marL="0" indent="0">
              <a:buNone/>
            </a:pPr>
            <a:r>
              <a:rPr lang="en-US" sz="2400" dirty="0"/>
              <a:t>S – 4 %						Unemployed, not seeking work – 43.3%</a:t>
            </a:r>
          </a:p>
          <a:p>
            <a:pPr marL="0" indent="0">
              <a:buNone/>
            </a:pPr>
            <a:r>
              <a:rPr lang="en-US" sz="2400" dirty="0"/>
              <a:t>Iowa – 4%					Full time work – 19%</a:t>
            </a:r>
          </a:p>
          <a:p>
            <a:pPr marL="0" indent="0">
              <a:buNone/>
            </a:pPr>
            <a:endParaRPr lang="en-US" dirty="0"/>
          </a:p>
          <a:p>
            <a:pPr marL="0" indent="0">
              <a:buNone/>
            </a:pPr>
            <a:r>
              <a:rPr lang="en-US" b="1" u="sng" dirty="0"/>
              <a:t>Wage needed to meet basic needs; single parent with 1 child under 6 </a:t>
            </a:r>
            <a:r>
              <a:rPr lang="en-US" sz="2200" b="1" u="sng" dirty="0"/>
              <a:t>(4)</a:t>
            </a:r>
          </a:p>
          <a:p>
            <a:pPr marL="0" indent="0">
              <a:buNone/>
            </a:pPr>
            <a:r>
              <a:rPr lang="en-US" sz="2200" dirty="0"/>
              <a:t>H - $20.07		H - $15.48		State median wage - $19.19</a:t>
            </a:r>
          </a:p>
          <a:p>
            <a:pPr marL="0" indent="0">
              <a:buNone/>
            </a:pPr>
            <a:r>
              <a:rPr lang="en-US" sz="2200" dirty="0"/>
              <a:t>M - $17.66		M - $14.81		State minimum wage - $7.25</a:t>
            </a:r>
          </a:p>
          <a:p>
            <a:pPr marL="0" indent="0">
              <a:buNone/>
            </a:pPr>
            <a:r>
              <a:rPr lang="en-US" sz="2200" dirty="0"/>
              <a:t>S - $17.77		S - $16.74</a:t>
            </a:r>
          </a:p>
          <a:p>
            <a:pPr marL="0" indent="0">
              <a:buNone/>
            </a:pPr>
            <a:r>
              <a:rPr lang="en-US" sz="2200" dirty="0"/>
              <a:t>Iowa - $21.16		Iowa - $16.11</a:t>
            </a:r>
          </a:p>
          <a:p>
            <a:pPr marL="0" indent="0">
              <a:buNone/>
            </a:pPr>
            <a:endParaRPr lang="en-US" dirty="0"/>
          </a:p>
        </p:txBody>
      </p:sp>
      <p:pic>
        <p:nvPicPr>
          <p:cNvPr id="4" name="Picture 3" descr="A logo with orange and blue lines&#10;&#10;Description automatically generated">
            <a:extLst>
              <a:ext uri="{FF2B5EF4-FFF2-40B4-BE49-F238E27FC236}">
                <a16:creationId xmlns:a16="http://schemas.microsoft.com/office/drawing/2014/main" id="{40FBC7FC-E4D2-7FE7-4CB4-D55C6C977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4184748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C128-C02E-FB32-B831-22A14C4C8EBB}"/>
              </a:ext>
            </a:extLst>
          </p:cNvPr>
          <p:cNvSpPr>
            <a:spLocks noGrp="1"/>
          </p:cNvSpPr>
          <p:nvPr>
            <p:ph type="title"/>
          </p:nvPr>
        </p:nvSpPr>
        <p:spPr/>
        <p:txBody>
          <a:bodyPr/>
          <a:lstStyle/>
          <a:p>
            <a:r>
              <a:rPr lang="en-US" b="1" dirty="0">
                <a:solidFill>
                  <a:schemeClr val="accent2"/>
                </a:solidFill>
              </a:rPr>
              <a:t>Meeting Basic Needs Data / Lack of Income</a:t>
            </a:r>
          </a:p>
        </p:txBody>
      </p:sp>
      <p:sp>
        <p:nvSpPr>
          <p:cNvPr id="3" name="Content Placeholder 2">
            <a:extLst>
              <a:ext uri="{FF2B5EF4-FFF2-40B4-BE49-F238E27FC236}">
                <a16:creationId xmlns:a16="http://schemas.microsoft.com/office/drawing/2014/main" id="{F86CBA5C-8D67-9F74-AF01-A2E2B84C4EEC}"/>
              </a:ext>
            </a:extLst>
          </p:cNvPr>
          <p:cNvSpPr>
            <a:spLocks noGrp="1"/>
          </p:cNvSpPr>
          <p:nvPr>
            <p:ph idx="1"/>
          </p:nvPr>
        </p:nvSpPr>
        <p:spPr/>
        <p:txBody>
          <a:bodyPr>
            <a:normAutofit fontScale="77500" lnSpcReduction="20000"/>
          </a:bodyPr>
          <a:lstStyle/>
          <a:p>
            <a:pPr marL="0" indent="0">
              <a:buNone/>
            </a:pPr>
            <a:r>
              <a:rPr lang="en-US" b="1" u="sng" dirty="0"/>
              <a:t>Poverty Rate</a:t>
            </a:r>
            <a:r>
              <a:rPr lang="en-US" dirty="0"/>
              <a:t>	</a:t>
            </a:r>
            <a:r>
              <a:rPr lang="en-US" sz="2300" b="1" dirty="0"/>
              <a:t>(2)</a:t>
            </a:r>
            <a:r>
              <a:rPr lang="en-US" dirty="0"/>
              <a:t>		</a:t>
            </a:r>
            <a:r>
              <a:rPr lang="en-US" b="1" u="sng" dirty="0"/>
              <a:t>Households Under 200% poverty </a:t>
            </a:r>
            <a:r>
              <a:rPr lang="en-US" b="1" dirty="0"/>
              <a:t> </a:t>
            </a:r>
            <a:r>
              <a:rPr lang="en-US" sz="2300" b="1" dirty="0"/>
              <a:t>(2)</a:t>
            </a:r>
            <a:endParaRPr lang="en-US" sz="2300" b="1" u="sng" dirty="0"/>
          </a:p>
          <a:p>
            <a:pPr marL="0" indent="0">
              <a:buNone/>
            </a:pPr>
            <a:r>
              <a:rPr lang="en-US" sz="2600" dirty="0"/>
              <a:t>H – 8%				H – 25%</a:t>
            </a:r>
          </a:p>
          <a:p>
            <a:pPr marL="0" indent="0">
              <a:buNone/>
            </a:pPr>
            <a:r>
              <a:rPr lang="en-US" sz="2600" dirty="0"/>
              <a:t>M – 13%				M – 30%</a:t>
            </a:r>
          </a:p>
          <a:p>
            <a:pPr marL="0" indent="0">
              <a:buNone/>
            </a:pPr>
            <a:r>
              <a:rPr lang="en-US" sz="2600" dirty="0"/>
              <a:t>S – 8%				S – 27%</a:t>
            </a:r>
          </a:p>
          <a:p>
            <a:pPr marL="0" indent="0">
              <a:buNone/>
            </a:pPr>
            <a:r>
              <a:rPr lang="en-US" sz="2600" dirty="0"/>
              <a:t>Iowa – 11%			Iowa – 28%</a:t>
            </a:r>
          </a:p>
          <a:p>
            <a:pPr marL="0" indent="0">
              <a:buNone/>
            </a:pPr>
            <a:endParaRPr lang="en-US" dirty="0"/>
          </a:p>
          <a:p>
            <a:pPr marL="0" indent="0">
              <a:buNone/>
            </a:pPr>
            <a:r>
              <a:rPr lang="en-US" b="1" u="sng" dirty="0"/>
              <a:t>In the past year unable to get any of the following when needed? </a:t>
            </a:r>
            <a:r>
              <a:rPr lang="en-US" sz="2300" b="1" u="sng" dirty="0"/>
              <a:t>(1)</a:t>
            </a:r>
          </a:p>
          <a:p>
            <a:pPr marL="0" indent="0">
              <a:buNone/>
            </a:pPr>
            <a:r>
              <a:rPr lang="en-US" sz="2600" dirty="0"/>
              <a:t>Utilities – 23.7%			Food – 33.4%</a:t>
            </a:r>
          </a:p>
          <a:p>
            <a:pPr marL="0" indent="0">
              <a:buNone/>
            </a:pPr>
            <a:r>
              <a:rPr lang="en-US" sz="2600" dirty="0"/>
              <a:t>Transportation – 37%		Eye care – 21.4%	</a:t>
            </a:r>
          </a:p>
          <a:p>
            <a:pPr marL="0" indent="0">
              <a:buNone/>
            </a:pPr>
            <a:r>
              <a:rPr lang="en-US" sz="2600" dirty="0"/>
              <a:t>Phone – 16.4%			Dental care – 39.3%</a:t>
            </a:r>
          </a:p>
          <a:p>
            <a:pPr marL="0" indent="0">
              <a:buNone/>
            </a:pPr>
            <a:r>
              <a:rPr lang="en-US" sz="2600" dirty="0"/>
              <a:t>Mental health – 18.1%		Clothing – 21.2%</a:t>
            </a:r>
          </a:p>
          <a:p>
            <a:pPr marL="0" indent="0">
              <a:buNone/>
            </a:pPr>
            <a:r>
              <a:rPr lang="en-US" sz="2600" dirty="0"/>
              <a:t>Medical Care – 16.6%		Child care – 10.2%</a:t>
            </a:r>
            <a:endParaRPr lang="en-US" dirty="0"/>
          </a:p>
        </p:txBody>
      </p:sp>
      <p:pic>
        <p:nvPicPr>
          <p:cNvPr id="4" name="Picture 3" descr="A logo with orange and blue lines&#10;&#10;Description automatically generated">
            <a:extLst>
              <a:ext uri="{FF2B5EF4-FFF2-40B4-BE49-F238E27FC236}">
                <a16:creationId xmlns:a16="http://schemas.microsoft.com/office/drawing/2014/main" id="{C1847C98-FC6A-8968-F3F6-DFEA473B1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452" y="5062083"/>
            <a:ext cx="1416627" cy="1350706"/>
          </a:xfrm>
          <a:prstGeom prst="rect">
            <a:avLst/>
          </a:prstGeom>
        </p:spPr>
      </p:pic>
    </p:spTree>
    <p:extLst>
      <p:ext uri="{BB962C8B-B14F-4D97-AF65-F5344CB8AC3E}">
        <p14:creationId xmlns:p14="http://schemas.microsoft.com/office/powerpoint/2010/main" val="1030886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EC19-5BC3-277B-A067-5CC4C8A86E07}"/>
              </a:ext>
            </a:extLst>
          </p:cNvPr>
          <p:cNvSpPr>
            <a:spLocks noGrp="1"/>
          </p:cNvSpPr>
          <p:nvPr>
            <p:ph type="title"/>
          </p:nvPr>
        </p:nvSpPr>
        <p:spPr/>
        <p:txBody>
          <a:bodyPr/>
          <a:lstStyle/>
          <a:p>
            <a:r>
              <a:rPr lang="en-US" b="1" dirty="0">
                <a:solidFill>
                  <a:schemeClr val="accent2"/>
                </a:solidFill>
              </a:rPr>
              <a:t>Meeting Basic Needs Data / Food Insecurity</a:t>
            </a:r>
          </a:p>
        </p:txBody>
      </p:sp>
      <p:sp>
        <p:nvSpPr>
          <p:cNvPr id="3" name="Content Placeholder 2">
            <a:extLst>
              <a:ext uri="{FF2B5EF4-FFF2-40B4-BE49-F238E27FC236}">
                <a16:creationId xmlns:a16="http://schemas.microsoft.com/office/drawing/2014/main" id="{5EC8807B-8C0A-B4E5-43FF-2AB9B36AA907}"/>
              </a:ext>
            </a:extLst>
          </p:cNvPr>
          <p:cNvSpPr>
            <a:spLocks noGrp="1"/>
          </p:cNvSpPr>
          <p:nvPr>
            <p:ph idx="1"/>
          </p:nvPr>
        </p:nvSpPr>
        <p:spPr>
          <a:xfrm>
            <a:off x="502920" y="1825624"/>
            <a:ext cx="11265408" cy="5242687"/>
          </a:xfrm>
        </p:spPr>
        <p:txBody>
          <a:bodyPr/>
          <a:lstStyle/>
          <a:p>
            <a:pPr marL="0" indent="0">
              <a:buNone/>
            </a:pPr>
            <a:r>
              <a:rPr lang="en-US" b="1" u="sng" dirty="0"/>
              <a:t>Reduced and free lunch eligibility</a:t>
            </a:r>
            <a:r>
              <a:rPr lang="en-US" sz="2000" dirty="0"/>
              <a:t>	(2)</a:t>
            </a:r>
            <a:r>
              <a:rPr lang="en-US" dirty="0"/>
              <a:t>	</a:t>
            </a:r>
            <a:r>
              <a:rPr lang="en-US" b="1" u="sng" dirty="0"/>
              <a:t>Accessing SNAP benefits </a:t>
            </a:r>
            <a:r>
              <a:rPr lang="en-US" sz="2000" b="1" dirty="0"/>
              <a:t>(2)</a:t>
            </a:r>
          </a:p>
          <a:p>
            <a:pPr marL="0" indent="0">
              <a:buNone/>
            </a:pPr>
            <a:r>
              <a:rPr lang="en-US" sz="2400" dirty="0"/>
              <a:t>H – 35%						H – 10%</a:t>
            </a:r>
          </a:p>
          <a:p>
            <a:pPr marL="0" indent="0">
              <a:buNone/>
            </a:pPr>
            <a:r>
              <a:rPr lang="en-US" sz="2400" dirty="0"/>
              <a:t>M – 46%						M – 11%</a:t>
            </a:r>
          </a:p>
          <a:p>
            <a:pPr marL="0" indent="0">
              <a:buNone/>
            </a:pPr>
            <a:r>
              <a:rPr lang="en-US" sz="2400" dirty="0"/>
              <a:t>S – 37%						S – 12%</a:t>
            </a:r>
          </a:p>
          <a:p>
            <a:pPr marL="0" indent="0">
              <a:buNone/>
            </a:pPr>
            <a:r>
              <a:rPr lang="en-US" sz="2400" dirty="0"/>
              <a:t>Iowa – 37%						Iowa – 10%</a:t>
            </a:r>
          </a:p>
          <a:p>
            <a:pPr marL="0" indent="0">
              <a:buNone/>
            </a:pPr>
            <a:endParaRPr lang="en-US" sz="1800" dirty="0"/>
          </a:p>
          <a:p>
            <a:pPr marL="0" indent="0">
              <a:buNone/>
            </a:pPr>
            <a:r>
              <a:rPr lang="en-US" b="1" u="sng" dirty="0"/>
              <a:t>Past 30 days, ever go hungry – youth </a:t>
            </a:r>
            <a:r>
              <a:rPr lang="en-US" sz="2000" b="1" u="sng" dirty="0"/>
              <a:t>(7)</a:t>
            </a:r>
          </a:p>
          <a:p>
            <a:pPr marL="0" indent="0">
              <a:buNone/>
            </a:pPr>
            <a:endParaRPr lang="en-US" dirty="0"/>
          </a:p>
        </p:txBody>
      </p:sp>
      <p:graphicFrame>
        <p:nvGraphicFramePr>
          <p:cNvPr id="5" name="Table 4">
            <a:extLst>
              <a:ext uri="{FF2B5EF4-FFF2-40B4-BE49-F238E27FC236}">
                <a16:creationId xmlns:a16="http://schemas.microsoft.com/office/drawing/2014/main" id="{D12205BF-4074-FEA8-C07E-6CAADA05D034}"/>
              </a:ext>
            </a:extLst>
          </p:cNvPr>
          <p:cNvGraphicFramePr>
            <a:graphicFrameLocks noGrp="1"/>
          </p:cNvGraphicFramePr>
          <p:nvPr>
            <p:extLst>
              <p:ext uri="{D42A27DB-BD31-4B8C-83A1-F6EECF244321}">
                <p14:modId xmlns:p14="http://schemas.microsoft.com/office/powerpoint/2010/main" val="3298383116"/>
              </p:ext>
            </p:extLst>
          </p:nvPr>
        </p:nvGraphicFramePr>
        <p:xfrm>
          <a:off x="755905" y="5041265"/>
          <a:ext cx="9896858" cy="1686444"/>
        </p:xfrm>
        <a:graphic>
          <a:graphicData uri="http://schemas.openxmlformats.org/drawingml/2006/table">
            <a:tbl>
              <a:tblPr firstRow="1" bandRow="1">
                <a:tableStyleId>{5C22544A-7EE6-4342-B048-85BDC9FD1C3A}</a:tableStyleId>
              </a:tblPr>
              <a:tblGrid>
                <a:gridCol w="569025">
                  <a:extLst>
                    <a:ext uri="{9D8B030D-6E8A-4147-A177-3AD203B41FA5}">
                      <a16:colId xmlns:a16="http://schemas.microsoft.com/office/drawing/2014/main" val="1385758630"/>
                    </a:ext>
                  </a:extLst>
                </a:gridCol>
                <a:gridCol w="668462">
                  <a:extLst>
                    <a:ext uri="{9D8B030D-6E8A-4147-A177-3AD203B41FA5}">
                      <a16:colId xmlns:a16="http://schemas.microsoft.com/office/drawing/2014/main" val="1564499303"/>
                    </a:ext>
                  </a:extLst>
                </a:gridCol>
                <a:gridCol w="822960">
                  <a:extLst>
                    <a:ext uri="{9D8B030D-6E8A-4147-A177-3AD203B41FA5}">
                      <a16:colId xmlns:a16="http://schemas.microsoft.com/office/drawing/2014/main" val="3547368028"/>
                    </a:ext>
                  </a:extLst>
                </a:gridCol>
                <a:gridCol w="749808">
                  <a:extLst>
                    <a:ext uri="{9D8B030D-6E8A-4147-A177-3AD203B41FA5}">
                      <a16:colId xmlns:a16="http://schemas.microsoft.com/office/drawing/2014/main" val="598129047"/>
                    </a:ext>
                  </a:extLst>
                </a:gridCol>
                <a:gridCol w="704088">
                  <a:extLst>
                    <a:ext uri="{9D8B030D-6E8A-4147-A177-3AD203B41FA5}">
                      <a16:colId xmlns:a16="http://schemas.microsoft.com/office/drawing/2014/main" val="1477854703"/>
                    </a:ext>
                  </a:extLst>
                </a:gridCol>
                <a:gridCol w="694944">
                  <a:extLst>
                    <a:ext uri="{9D8B030D-6E8A-4147-A177-3AD203B41FA5}">
                      <a16:colId xmlns:a16="http://schemas.microsoft.com/office/drawing/2014/main" val="696022575"/>
                    </a:ext>
                  </a:extLst>
                </a:gridCol>
                <a:gridCol w="722376">
                  <a:extLst>
                    <a:ext uri="{9D8B030D-6E8A-4147-A177-3AD203B41FA5}">
                      <a16:colId xmlns:a16="http://schemas.microsoft.com/office/drawing/2014/main" val="1819537142"/>
                    </a:ext>
                  </a:extLst>
                </a:gridCol>
                <a:gridCol w="667512">
                  <a:extLst>
                    <a:ext uri="{9D8B030D-6E8A-4147-A177-3AD203B41FA5}">
                      <a16:colId xmlns:a16="http://schemas.microsoft.com/office/drawing/2014/main" val="4108289974"/>
                    </a:ext>
                  </a:extLst>
                </a:gridCol>
                <a:gridCol w="768096">
                  <a:extLst>
                    <a:ext uri="{9D8B030D-6E8A-4147-A177-3AD203B41FA5}">
                      <a16:colId xmlns:a16="http://schemas.microsoft.com/office/drawing/2014/main" val="626315104"/>
                    </a:ext>
                  </a:extLst>
                </a:gridCol>
                <a:gridCol w="749808">
                  <a:extLst>
                    <a:ext uri="{9D8B030D-6E8A-4147-A177-3AD203B41FA5}">
                      <a16:colId xmlns:a16="http://schemas.microsoft.com/office/drawing/2014/main" val="4156396095"/>
                    </a:ext>
                  </a:extLst>
                </a:gridCol>
                <a:gridCol w="768096">
                  <a:extLst>
                    <a:ext uri="{9D8B030D-6E8A-4147-A177-3AD203B41FA5}">
                      <a16:colId xmlns:a16="http://schemas.microsoft.com/office/drawing/2014/main" val="848875740"/>
                    </a:ext>
                  </a:extLst>
                </a:gridCol>
                <a:gridCol w="786384">
                  <a:extLst>
                    <a:ext uri="{9D8B030D-6E8A-4147-A177-3AD203B41FA5}">
                      <a16:colId xmlns:a16="http://schemas.microsoft.com/office/drawing/2014/main" val="376543523"/>
                    </a:ext>
                  </a:extLst>
                </a:gridCol>
                <a:gridCol w="1225299">
                  <a:extLst>
                    <a:ext uri="{9D8B030D-6E8A-4147-A177-3AD203B41FA5}">
                      <a16:colId xmlns:a16="http://schemas.microsoft.com/office/drawing/2014/main" val="1912897889"/>
                    </a:ext>
                  </a:extLst>
                </a:gridCol>
              </a:tblGrid>
              <a:tr h="569204">
                <a:tc>
                  <a:txBody>
                    <a:bodyPr/>
                    <a:lstStyle/>
                    <a:p>
                      <a:endParaRPr lang="en-US" dirty="0"/>
                    </a:p>
                  </a:txBody>
                  <a:tcPr/>
                </a:tc>
                <a:tc>
                  <a:txBody>
                    <a:bodyPr/>
                    <a:lstStyle/>
                    <a:p>
                      <a:r>
                        <a:rPr lang="en-US" dirty="0"/>
                        <a:t>H 6th</a:t>
                      </a:r>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tc>
                  <a:txBody>
                    <a:bodyPr/>
                    <a:lstStyle/>
                    <a:p>
                      <a:r>
                        <a:rPr lang="en-US" dirty="0"/>
                        <a:t>H 8th</a:t>
                      </a:r>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tc>
                  <a:txBody>
                    <a:bodyPr/>
                    <a:lstStyle/>
                    <a:p>
                      <a:r>
                        <a:rPr lang="en-US" dirty="0"/>
                        <a:t>H 11th</a:t>
                      </a:r>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extLst>
                  <a:ext uri="{0D108BD9-81ED-4DB2-BD59-A6C34878D82A}">
                    <a16:rowId xmlns:a16="http://schemas.microsoft.com/office/drawing/2014/main" val="2931280069"/>
                  </a:ext>
                </a:extLst>
              </a:tr>
              <a:tr h="430856">
                <a:tc>
                  <a:txBody>
                    <a:bodyPr/>
                    <a:lstStyle/>
                    <a:p>
                      <a:r>
                        <a:rPr lang="en-US" dirty="0"/>
                        <a:t>Yes</a:t>
                      </a:r>
                    </a:p>
                  </a:txBody>
                  <a:tcPr/>
                </a:tc>
                <a:tc>
                  <a:txBody>
                    <a:bodyPr/>
                    <a:lstStyle/>
                    <a:p>
                      <a:r>
                        <a:rPr lang="en-US" dirty="0"/>
                        <a:t>5%</a:t>
                      </a:r>
                    </a:p>
                  </a:txBody>
                  <a:tcPr/>
                </a:tc>
                <a:tc>
                  <a:txBody>
                    <a:bodyPr/>
                    <a:lstStyle/>
                    <a:p>
                      <a:r>
                        <a:rPr lang="en-US" dirty="0"/>
                        <a:t>8%</a:t>
                      </a:r>
                    </a:p>
                  </a:txBody>
                  <a:tcPr/>
                </a:tc>
                <a:tc>
                  <a:txBody>
                    <a:bodyPr/>
                    <a:lstStyle/>
                    <a:p>
                      <a:r>
                        <a:rPr lang="en-US" dirty="0"/>
                        <a:t>9%</a:t>
                      </a:r>
                    </a:p>
                  </a:txBody>
                  <a:tcPr/>
                </a:tc>
                <a:tc>
                  <a:txBody>
                    <a:bodyPr/>
                    <a:lstStyle/>
                    <a:p>
                      <a:r>
                        <a:rPr lang="en-US" dirty="0"/>
                        <a:t>8%</a:t>
                      </a:r>
                    </a:p>
                  </a:txBody>
                  <a:tcPr/>
                </a:tc>
                <a:tc>
                  <a:txBody>
                    <a:bodyPr/>
                    <a:lstStyle/>
                    <a:p>
                      <a:r>
                        <a:rPr lang="en-US" dirty="0"/>
                        <a:t>2%</a:t>
                      </a:r>
                    </a:p>
                  </a:txBody>
                  <a:tcPr/>
                </a:tc>
                <a:tc>
                  <a:txBody>
                    <a:bodyPr/>
                    <a:lstStyle/>
                    <a:p>
                      <a:r>
                        <a:rPr lang="en-US" dirty="0"/>
                        <a:t>7%</a:t>
                      </a:r>
                    </a:p>
                  </a:txBody>
                  <a:tcPr/>
                </a:tc>
                <a:tc>
                  <a:txBody>
                    <a:bodyPr/>
                    <a:lstStyle/>
                    <a:p>
                      <a:r>
                        <a:rPr lang="en-US" dirty="0"/>
                        <a:t>9%</a:t>
                      </a:r>
                    </a:p>
                  </a:txBody>
                  <a:tcPr/>
                </a:tc>
                <a:tc>
                  <a:txBody>
                    <a:bodyPr/>
                    <a:lstStyle/>
                    <a:p>
                      <a:r>
                        <a:rPr lang="en-US" dirty="0"/>
                        <a:t>5%</a:t>
                      </a:r>
                    </a:p>
                  </a:txBody>
                  <a:tcPr/>
                </a:tc>
                <a:tc>
                  <a:txBody>
                    <a:bodyPr/>
                    <a:lstStyle/>
                    <a:p>
                      <a:r>
                        <a:rPr lang="en-US" dirty="0"/>
                        <a:t>2%</a:t>
                      </a:r>
                    </a:p>
                  </a:txBody>
                  <a:tcPr/>
                </a:tc>
                <a:tc>
                  <a:txBody>
                    <a:bodyPr/>
                    <a:lstStyle/>
                    <a:p>
                      <a:r>
                        <a:rPr lang="en-US" dirty="0"/>
                        <a:t>6%</a:t>
                      </a:r>
                    </a:p>
                  </a:txBody>
                  <a:tcPr/>
                </a:tc>
                <a:tc>
                  <a:txBody>
                    <a:bodyPr/>
                    <a:lstStyle/>
                    <a:p>
                      <a:r>
                        <a:rPr lang="en-US" dirty="0"/>
                        <a:t>8%</a:t>
                      </a:r>
                    </a:p>
                  </a:txBody>
                  <a:tcPr/>
                </a:tc>
                <a:tc>
                  <a:txBody>
                    <a:bodyPr/>
                    <a:lstStyle/>
                    <a:p>
                      <a:r>
                        <a:rPr lang="en-US" dirty="0"/>
                        <a:t>5%</a:t>
                      </a:r>
                    </a:p>
                  </a:txBody>
                  <a:tcPr/>
                </a:tc>
                <a:extLst>
                  <a:ext uri="{0D108BD9-81ED-4DB2-BD59-A6C34878D82A}">
                    <a16:rowId xmlns:a16="http://schemas.microsoft.com/office/drawing/2014/main" val="534747006"/>
                  </a:ext>
                </a:extLst>
              </a:tr>
              <a:tr h="615508">
                <a:tc>
                  <a:txBody>
                    <a:bodyPr/>
                    <a:lstStyle/>
                    <a:p>
                      <a:r>
                        <a:rPr lang="en-US" dirty="0"/>
                        <a:t>No</a:t>
                      </a:r>
                    </a:p>
                  </a:txBody>
                  <a:tcPr/>
                </a:tc>
                <a:tc>
                  <a:txBody>
                    <a:bodyPr/>
                    <a:lstStyle/>
                    <a:p>
                      <a:r>
                        <a:rPr lang="en-US" dirty="0"/>
                        <a:t>95%</a:t>
                      </a:r>
                    </a:p>
                  </a:txBody>
                  <a:tcPr/>
                </a:tc>
                <a:tc>
                  <a:txBody>
                    <a:bodyPr/>
                    <a:lstStyle/>
                    <a:p>
                      <a:r>
                        <a:rPr lang="en-US" dirty="0"/>
                        <a:t>92%</a:t>
                      </a:r>
                    </a:p>
                  </a:txBody>
                  <a:tcPr/>
                </a:tc>
                <a:tc>
                  <a:txBody>
                    <a:bodyPr/>
                    <a:lstStyle/>
                    <a:p>
                      <a:r>
                        <a:rPr lang="en-US" dirty="0"/>
                        <a:t>91%</a:t>
                      </a:r>
                    </a:p>
                  </a:txBody>
                  <a:tcPr/>
                </a:tc>
                <a:tc>
                  <a:txBody>
                    <a:bodyPr/>
                    <a:lstStyle/>
                    <a:p>
                      <a:r>
                        <a:rPr lang="en-US" dirty="0"/>
                        <a:t>92%</a:t>
                      </a:r>
                    </a:p>
                  </a:txBody>
                  <a:tcPr/>
                </a:tc>
                <a:tc>
                  <a:txBody>
                    <a:bodyPr/>
                    <a:lstStyle/>
                    <a:p>
                      <a:r>
                        <a:rPr lang="en-US" dirty="0"/>
                        <a:t>98%</a:t>
                      </a:r>
                    </a:p>
                  </a:txBody>
                  <a:tcPr/>
                </a:tc>
                <a:tc>
                  <a:txBody>
                    <a:bodyPr/>
                    <a:lstStyle/>
                    <a:p>
                      <a:r>
                        <a:rPr lang="en-US" dirty="0"/>
                        <a:t>93%</a:t>
                      </a:r>
                    </a:p>
                  </a:txBody>
                  <a:tcPr/>
                </a:tc>
                <a:tc>
                  <a:txBody>
                    <a:bodyPr/>
                    <a:lstStyle/>
                    <a:p>
                      <a:r>
                        <a:rPr lang="en-US" dirty="0"/>
                        <a:t>91%</a:t>
                      </a:r>
                    </a:p>
                  </a:txBody>
                  <a:tcPr/>
                </a:tc>
                <a:tc>
                  <a:txBody>
                    <a:bodyPr/>
                    <a:lstStyle/>
                    <a:p>
                      <a:r>
                        <a:rPr lang="en-US" dirty="0"/>
                        <a:t>95%</a:t>
                      </a:r>
                    </a:p>
                  </a:txBody>
                  <a:tcPr/>
                </a:tc>
                <a:tc>
                  <a:txBody>
                    <a:bodyPr/>
                    <a:lstStyle/>
                    <a:p>
                      <a:r>
                        <a:rPr lang="en-US" dirty="0"/>
                        <a:t>98%</a:t>
                      </a:r>
                    </a:p>
                  </a:txBody>
                  <a:tcPr/>
                </a:tc>
                <a:tc>
                  <a:txBody>
                    <a:bodyPr/>
                    <a:lstStyle/>
                    <a:p>
                      <a:r>
                        <a:rPr lang="en-US" dirty="0"/>
                        <a:t>94%</a:t>
                      </a:r>
                    </a:p>
                  </a:txBody>
                  <a:tcPr/>
                </a:tc>
                <a:tc>
                  <a:txBody>
                    <a:bodyPr/>
                    <a:lstStyle/>
                    <a:p>
                      <a:r>
                        <a:rPr lang="en-US" dirty="0"/>
                        <a:t>92%</a:t>
                      </a:r>
                    </a:p>
                  </a:txBody>
                  <a:tcPr/>
                </a:tc>
                <a:tc>
                  <a:txBody>
                    <a:bodyPr/>
                    <a:lstStyle/>
                    <a:p>
                      <a:r>
                        <a:rPr lang="en-US" dirty="0"/>
                        <a:t>95%</a:t>
                      </a:r>
                    </a:p>
                  </a:txBody>
                  <a:tcPr/>
                </a:tc>
                <a:extLst>
                  <a:ext uri="{0D108BD9-81ED-4DB2-BD59-A6C34878D82A}">
                    <a16:rowId xmlns:a16="http://schemas.microsoft.com/office/drawing/2014/main" val="239239858"/>
                  </a:ext>
                </a:extLst>
              </a:tr>
            </a:tbl>
          </a:graphicData>
        </a:graphic>
      </p:graphicFrame>
      <p:pic>
        <p:nvPicPr>
          <p:cNvPr id="6" name="Picture 5" descr="A logo with orange and blue lines&#10;&#10;Description automatically generated">
            <a:extLst>
              <a:ext uri="{FF2B5EF4-FFF2-40B4-BE49-F238E27FC236}">
                <a16:creationId xmlns:a16="http://schemas.microsoft.com/office/drawing/2014/main" id="{3FEDBB82-2C86-D528-E24F-99A62B95C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4686" y="5041265"/>
            <a:ext cx="1416627" cy="1350706"/>
          </a:xfrm>
          <a:prstGeom prst="rect">
            <a:avLst/>
          </a:prstGeom>
        </p:spPr>
      </p:pic>
    </p:spTree>
    <p:extLst>
      <p:ext uri="{BB962C8B-B14F-4D97-AF65-F5344CB8AC3E}">
        <p14:creationId xmlns:p14="http://schemas.microsoft.com/office/powerpoint/2010/main" val="3071031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1A8CF93-D170-6923-8025-9FECD43B263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Healthcare Access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CBF123B-96C0-020B-C48E-744745B491F8}"/>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r>
              <a:rPr lang="en-US" sz="1500" b="1"/>
              <a:t>Dental health </a:t>
            </a:r>
            <a:r>
              <a:rPr lang="en-US" sz="1500"/>
              <a:t>– provision of general dental care services to children including those who have Medicaid or are not covered by insurance</a:t>
            </a:r>
          </a:p>
          <a:p>
            <a:pPr indent="-228600">
              <a:buFont typeface="Arial" panose="020B0604020202020204" pitchFamily="34" charset="0"/>
              <a:buChar char="•"/>
            </a:pPr>
            <a:r>
              <a:rPr lang="en-US" sz="1500"/>
              <a:t>Ment</a:t>
            </a:r>
            <a:r>
              <a:rPr lang="en-US" sz="1500" b="1"/>
              <a:t>al health assessment &amp; treatment </a:t>
            </a:r>
            <a:r>
              <a:rPr lang="en-US" sz="1500"/>
              <a:t>– an array of assessment and treatment supports for individuals. Including screenings for emotional and behavior disorders and resources for those with identified mental health and/or behavioral health concerns.</a:t>
            </a:r>
          </a:p>
          <a:p>
            <a:pPr indent="-228600">
              <a:buFont typeface="Arial" panose="020B0604020202020204" pitchFamily="34" charset="0"/>
              <a:buChar char="•"/>
            </a:pPr>
            <a:r>
              <a:rPr lang="en-US" sz="1500" b="1"/>
              <a:t>Physical health (including adolescent sexual health) </a:t>
            </a:r>
            <a:r>
              <a:rPr lang="en-US" sz="1500"/>
              <a:t>– primary and basic health care services designed to treat, prevent, and detect physical and mental disorders and to enhance physical and psychosocial well-being. Adolescent sexual health is a continuum of programs and resources for HIV/STD and pregnancy prevention. </a:t>
            </a:r>
          </a:p>
        </p:txBody>
      </p:sp>
      <p:pic>
        <p:nvPicPr>
          <p:cNvPr id="9" name="Picture Placeholder 8">
            <a:extLst>
              <a:ext uri="{FF2B5EF4-FFF2-40B4-BE49-F238E27FC236}">
                <a16:creationId xmlns:a16="http://schemas.microsoft.com/office/drawing/2014/main" id="{583176AC-F170-6FFB-B014-5DA9E61DB6A7}"/>
              </a:ext>
            </a:extLst>
          </p:cNvPr>
          <p:cNvPicPr>
            <a:picLocks noGrp="1" noChangeAspect="1"/>
          </p:cNvPicPr>
          <p:nvPr>
            <p:ph type="pic" idx="1"/>
          </p:nvPr>
        </p:nvPicPr>
        <p:blipFill>
          <a:blip r:embed="rId2"/>
          <a:srcRect t="10520" b="10520"/>
          <a:stretch>
            <a:fillRect/>
          </a:stretch>
        </p:blipFill>
        <p:spPr>
          <a:xfrm>
            <a:off x="6099048" y="1273799"/>
            <a:ext cx="5458968" cy="4310402"/>
          </a:xfrm>
          <a:prstGeom prst="rect">
            <a:avLst/>
          </a:prstGeom>
        </p:spPr>
      </p:pic>
      <p:pic>
        <p:nvPicPr>
          <p:cNvPr id="10" name="Picture 9" descr="A logo with orange and blue lines&#10;&#10;Description automatically generated">
            <a:extLst>
              <a:ext uri="{FF2B5EF4-FFF2-40B4-BE49-F238E27FC236}">
                <a16:creationId xmlns:a16="http://schemas.microsoft.com/office/drawing/2014/main" id="{E634BDAF-0404-4D00-4144-E5D474810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337614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CE311-A4FB-299A-D921-EDE9F3309870}"/>
              </a:ext>
            </a:extLst>
          </p:cNvPr>
          <p:cNvPicPr>
            <a:picLocks noChangeAspect="1"/>
          </p:cNvPicPr>
          <p:nvPr/>
        </p:nvPicPr>
        <p:blipFill>
          <a:blip r:embed="rId2"/>
          <a:stretch>
            <a:fillRect/>
          </a:stretch>
        </p:blipFill>
        <p:spPr>
          <a:xfrm>
            <a:off x="0" y="-8890"/>
            <a:ext cx="12334240" cy="6938010"/>
          </a:xfrm>
          <a:prstGeom prst="rect">
            <a:avLst/>
          </a:prstGeom>
        </p:spPr>
      </p:pic>
    </p:spTree>
    <p:extLst>
      <p:ext uri="{BB962C8B-B14F-4D97-AF65-F5344CB8AC3E}">
        <p14:creationId xmlns:p14="http://schemas.microsoft.com/office/powerpoint/2010/main" val="15897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9828-A885-C66A-2675-5247D875E816}"/>
              </a:ext>
            </a:extLst>
          </p:cNvPr>
          <p:cNvSpPr>
            <a:spLocks noGrp="1"/>
          </p:cNvSpPr>
          <p:nvPr>
            <p:ph type="title"/>
          </p:nvPr>
        </p:nvSpPr>
        <p:spPr/>
        <p:txBody>
          <a:bodyPr/>
          <a:lstStyle/>
          <a:p>
            <a:r>
              <a:rPr lang="en-US" b="1" dirty="0">
                <a:solidFill>
                  <a:schemeClr val="accent2"/>
                </a:solidFill>
              </a:rPr>
              <a:t>Healthcare Access Data / Dental Health</a:t>
            </a:r>
          </a:p>
        </p:txBody>
      </p:sp>
      <p:sp>
        <p:nvSpPr>
          <p:cNvPr id="3" name="Content Placeholder 2">
            <a:extLst>
              <a:ext uri="{FF2B5EF4-FFF2-40B4-BE49-F238E27FC236}">
                <a16:creationId xmlns:a16="http://schemas.microsoft.com/office/drawing/2014/main" id="{0BE87BF6-9674-2208-7CC1-C87C4762ACF8}"/>
              </a:ext>
            </a:extLst>
          </p:cNvPr>
          <p:cNvSpPr>
            <a:spLocks noGrp="1"/>
          </p:cNvSpPr>
          <p:nvPr>
            <p:ph idx="1"/>
          </p:nvPr>
        </p:nvSpPr>
        <p:spPr>
          <a:xfrm>
            <a:off x="566928" y="1690688"/>
            <a:ext cx="11146536" cy="4486275"/>
          </a:xfrm>
        </p:spPr>
        <p:txBody>
          <a:bodyPr>
            <a:normAutofit fontScale="85000" lnSpcReduction="20000"/>
          </a:bodyPr>
          <a:lstStyle/>
          <a:p>
            <a:pPr marL="0" indent="0">
              <a:buNone/>
            </a:pPr>
            <a:r>
              <a:rPr lang="en-US" b="1" u="sng" dirty="0"/>
              <a:t>Dentist per population </a:t>
            </a:r>
            <a:r>
              <a:rPr lang="en-US" sz="2200" b="1" dirty="0"/>
              <a:t>(3)</a:t>
            </a:r>
          </a:p>
          <a:p>
            <a:pPr marL="0" indent="0">
              <a:buNone/>
            </a:pPr>
            <a:r>
              <a:rPr lang="en-US" sz="2400" dirty="0"/>
              <a:t>H – 2,200 : 1  		</a:t>
            </a:r>
          </a:p>
          <a:p>
            <a:pPr marL="0" indent="0">
              <a:buNone/>
            </a:pPr>
            <a:r>
              <a:rPr lang="en-US" sz="2400" dirty="0"/>
              <a:t>M – 2,860 : 1		</a:t>
            </a:r>
          </a:p>
          <a:p>
            <a:pPr marL="0" indent="0">
              <a:buNone/>
            </a:pPr>
            <a:r>
              <a:rPr lang="en-US" sz="2400" dirty="0"/>
              <a:t>S – 1,680 : 1	</a:t>
            </a:r>
          </a:p>
          <a:p>
            <a:pPr marL="0" indent="0">
              <a:buNone/>
            </a:pPr>
            <a:r>
              <a:rPr lang="en-US" sz="2400" dirty="0"/>
              <a:t>US – 1, 380: 1</a:t>
            </a:r>
          </a:p>
          <a:p>
            <a:pPr marL="0" indent="0">
              <a:buNone/>
            </a:pPr>
            <a:endParaRPr lang="en-US" dirty="0"/>
          </a:p>
          <a:p>
            <a:pPr marL="0" indent="0">
              <a:buNone/>
            </a:pPr>
            <a:r>
              <a:rPr lang="en-US" dirty="0"/>
              <a:t>36% Medicaid participants in HMS region under age 6 received dental services –  state 38.4% (ranked 31</a:t>
            </a:r>
            <a:r>
              <a:rPr lang="en-US" baseline="30000" dirty="0"/>
              <a:t>st</a:t>
            </a:r>
            <a:r>
              <a:rPr lang="en-US" dirty="0"/>
              <a:t> among 38 ECI areas)</a:t>
            </a:r>
          </a:p>
          <a:p>
            <a:pPr marL="0" indent="0">
              <a:buNone/>
            </a:pPr>
            <a:endParaRPr lang="en-US" sz="2100" dirty="0"/>
          </a:p>
          <a:p>
            <a:pPr marL="0" indent="0">
              <a:buNone/>
            </a:pPr>
            <a:r>
              <a:rPr lang="en-US" dirty="0"/>
              <a:t>Past 12 months – had a dental problem would like to see a dentist, but you did not </a:t>
            </a:r>
            <a:r>
              <a:rPr lang="en-US" sz="2200" dirty="0"/>
              <a:t>(1) </a:t>
            </a:r>
            <a:r>
              <a:rPr lang="en-US" dirty="0"/>
              <a:t>– 12%</a:t>
            </a:r>
          </a:p>
          <a:p>
            <a:pPr marL="0" indent="0">
              <a:buNone/>
            </a:pPr>
            <a:endParaRPr lang="en-US" sz="2100" dirty="0"/>
          </a:p>
          <a:p>
            <a:pPr marL="0" indent="0">
              <a:buNone/>
            </a:pPr>
            <a:r>
              <a:rPr lang="en-US" dirty="0"/>
              <a:t>Past 12 months – went to ER for dental problem </a:t>
            </a:r>
            <a:r>
              <a:rPr lang="en-US" sz="2200" dirty="0"/>
              <a:t>(1) </a:t>
            </a:r>
            <a:r>
              <a:rPr lang="en-US" dirty="0"/>
              <a:t>– 1.3%</a:t>
            </a:r>
          </a:p>
        </p:txBody>
      </p:sp>
      <p:pic>
        <p:nvPicPr>
          <p:cNvPr id="4" name="Picture 3" descr="A logo with orange and blue lines&#10;&#10;Description automatically generated">
            <a:extLst>
              <a:ext uri="{FF2B5EF4-FFF2-40B4-BE49-F238E27FC236}">
                <a16:creationId xmlns:a16="http://schemas.microsoft.com/office/drawing/2014/main" id="{5A14159B-7FAB-2190-0EBF-249E3C216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940" y="5167312"/>
            <a:ext cx="1416627" cy="1350706"/>
          </a:xfrm>
          <a:prstGeom prst="rect">
            <a:avLst/>
          </a:prstGeom>
        </p:spPr>
      </p:pic>
    </p:spTree>
    <p:extLst>
      <p:ext uri="{BB962C8B-B14F-4D97-AF65-F5344CB8AC3E}">
        <p14:creationId xmlns:p14="http://schemas.microsoft.com/office/powerpoint/2010/main" val="12432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E502-E65C-A35F-2E13-B0B33D928BDE}"/>
              </a:ext>
            </a:extLst>
          </p:cNvPr>
          <p:cNvSpPr>
            <a:spLocks noGrp="1"/>
          </p:cNvSpPr>
          <p:nvPr>
            <p:ph type="title"/>
          </p:nvPr>
        </p:nvSpPr>
        <p:spPr/>
        <p:txBody>
          <a:bodyPr/>
          <a:lstStyle/>
          <a:p>
            <a:r>
              <a:rPr lang="en-US" b="1" dirty="0">
                <a:solidFill>
                  <a:schemeClr val="accent2"/>
                </a:solidFill>
              </a:rPr>
              <a:t>Healthcare Access Data / Mental Health</a:t>
            </a:r>
          </a:p>
        </p:txBody>
      </p:sp>
      <p:sp>
        <p:nvSpPr>
          <p:cNvPr id="3" name="Content Placeholder 2">
            <a:extLst>
              <a:ext uri="{FF2B5EF4-FFF2-40B4-BE49-F238E27FC236}">
                <a16:creationId xmlns:a16="http://schemas.microsoft.com/office/drawing/2014/main" id="{6244A994-CF4D-98D6-5D8D-17F177B44E12}"/>
              </a:ext>
            </a:extLst>
          </p:cNvPr>
          <p:cNvSpPr>
            <a:spLocks noGrp="1"/>
          </p:cNvSpPr>
          <p:nvPr>
            <p:ph idx="1"/>
          </p:nvPr>
        </p:nvSpPr>
        <p:spPr>
          <a:xfrm>
            <a:off x="838200" y="1825625"/>
            <a:ext cx="11039856" cy="4351338"/>
          </a:xfrm>
        </p:spPr>
        <p:txBody>
          <a:bodyPr/>
          <a:lstStyle/>
          <a:p>
            <a:pPr marL="0" indent="0">
              <a:buNone/>
            </a:pPr>
            <a:r>
              <a:rPr lang="en-US" b="1" u="sng" dirty="0"/>
              <a:t>Poor mental health days/month </a:t>
            </a:r>
            <a:r>
              <a:rPr lang="en-US" sz="2000" b="1" u="sng" dirty="0"/>
              <a:t>(5)</a:t>
            </a:r>
            <a:r>
              <a:rPr lang="en-US" dirty="0"/>
              <a:t>	  	</a:t>
            </a:r>
            <a:r>
              <a:rPr lang="en-US" b="1" u="sng" dirty="0"/>
              <a:t>Stress levels </a:t>
            </a:r>
            <a:r>
              <a:rPr lang="en-US" sz="2000" b="1" u="sng" dirty="0"/>
              <a:t>(1)</a:t>
            </a:r>
            <a:endParaRPr lang="en-US" b="1" u="sng" dirty="0"/>
          </a:p>
          <a:p>
            <a:pPr marL="0" indent="0">
              <a:buNone/>
            </a:pPr>
            <a:r>
              <a:rPr lang="en-US" sz="2000" dirty="0"/>
              <a:t>H – 4.5 days						very much or quite a bit – 16% </a:t>
            </a:r>
          </a:p>
          <a:p>
            <a:pPr marL="0" indent="0">
              <a:buNone/>
            </a:pPr>
            <a:r>
              <a:rPr lang="en-US" sz="2000" dirty="0"/>
              <a:t>M – 4.5 days						somewhat or a little bit – 41%</a:t>
            </a:r>
          </a:p>
          <a:p>
            <a:pPr marL="0" indent="0">
              <a:buNone/>
            </a:pPr>
            <a:r>
              <a:rPr lang="en-US" sz="2000" dirty="0"/>
              <a:t>S – 4.4 days						not at all – 44%</a:t>
            </a:r>
          </a:p>
          <a:p>
            <a:pPr marL="0" indent="0">
              <a:buNone/>
            </a:pPr>
            <a:r>
              <a:rPr lang="en-US" sz="2000" dirty="0"/>
              <a:t>Iowa – 4.4 days</a:t>
            </a:r>
          </a:p>
          <a:p>
            <a:pPr marL="0" indent="0">
              <a:buNone/>
            </a:pPr>
            <a:endParaRPr lang="en-US" sz="2400" dirty="0"/>
          </a:p>
          <a:p>
            <a:pPr marL="0" indent="0">
              <a:buNone/>
            </a:pPr>
            <a:r>
              <a:rPr lang="en-US" sz="2400" b="1" u="sng" dirty="0"/>
              <a:t>Have you been told you had depression or a depressive disorder - adult? </a:t>
            </a:r>
            <a:r>
              <a:rPr lang="en-US" sz="1800" b="1" dirty="0"/>
              <a:t>(1)</a:t>
            </a:r>
            <a:endParaRPr lang="en-US" sz="2400" b="1"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t>Iowa – 18% yes	82% no	</a:t>
            </a:r>
            <a:r>
              <a:rPr lang="en-US" sz="200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SW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Region – 13% yes	87% no</a:t>
            </a:r>
          </a:p>
          <a:p>
            <a:pPr marL="0" indent="0">
              <a:buNone/>
            </a:pPr>
            <a:endParaRPr lang="en-US" sz="2000" dirty="0"/>
          </a:p>
        </p:txBody>
      </p:sp>
      <p:pic>
        <p:nvPicPr>
          <p:cNvPr id="4" name="Picture 3" descr="A logo with orange and blue lines&#10;&#10;Description automatically generated">
            <a:extLst>
              <a:ext uri="{FF2B5EF4-FFF2-40B4-BE49-F238E27FC236}">
                <a16:creationId xmlns:a16="http://schemas.microsoft.com/office/drawing/2014/main" id="{F5576D21-674E-44E9-2AAF-62431FC78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2932" y="5053955"/>
            <a:ext cx="1416627" cy="1350706"/>
          </a:xfrm>
          <a:prstGeom prst="rect">
            <a:avLst/>
          </a:prstGeom>
        </p:spPr>
      </p:pic>
    </p:spTree>
    <p:extLst>
      <p:ext uri="{BB962C8B-B14F-4D97-AF65-F5344CB8AC3E}">
        <p14:creationId xmlns:p14="http://schemas.microsoft.com/office/powerpoint/2010/main" val="269050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196B-C26B-C995-8BA5-DB1B7F6CE499}"/>
              </a:ext>
            </a:extLst>
          </p:cNvPr>
          <p:cNvSpPr>
            <a:spLocks noGrp="1"/>
          </p:cNvSpPr>
          <p:nvPr>
            <p:ph type="title"/>
          </p:nvPr>
        </p:nvSpPr>
        <p:spPr/>
        <p:txBody>
          <a:bodyPr/>
          <a:lstStyle/>
          <a:p>
            <a:r>
              <a:rPr lang="en-US" b="1" dirty="0">
                <a:solidFill>
                  <a:schemeClr val="accent2"/>
                </a:solidFill>
              </a:rPr>
              <a:t>Healthcare Access Data / Sexual Health</a:t>
            </a:r>
          </a:p>
        </p:txBody>
      </p:sp>
      <p:sp>
        <p:nvSpPr>
          <p:cNvPr id="3" name="Content Placeholder 2">
            <a:extLst>
              <a:ext uri="{FF2B5EF4-FFF2-40B4-BE49-F238E27FC236}">
                <a16:creationId xmlns:a16="http://schemas.microsoft.com/office/drawing/2014/main" id="{64EE6114-1860-B834-5F20-6474986CF872}"/>
              </a:ext>
            </a:extLst>
          </p:cNvPr>
          <p:cNvSpPr>
            <a:spLocks noGrp="1"/>
          </p:cNvSpPr>
          <p:nvPr>
            <p:ph idx="1"/>
          </p:nvPr>
        </p:nvSpPr>
        <p:spPr/>
        <p:txBody>
          <a:bodyPr/>
          <a:lstStyle/>
          <a:p>
            <a:pPr marL="0" indent="0">
              <a:buNone/>
            </a:pPr>
            <a:r>
              <a:rPr lang="en-US" b="1" u="sng" dirty="0"/>
              <a:t>Teen births </a:t>
            </a:r>
            <a:r>
              <a:rPr lang="en-US" sz="2000" b="1" u="sng" dirty="0"/>
              <a:t>(3)</a:t>
            </a:r>
            <a:r>
              <a:rPr lang="en-US" dirty="0"/>
              <a:t>		</a:t>
            </a:r>
            <a:r>
              <a:rPr lang="en-US" b="1" u="sng" dirty="0"/>
              <a:t>Sexually transmitted infections </a:t>
            </a:r>
            <a:r>
              <a:rPr lang="en-US" sz="2000" b="1" u="sng" dirty="0"/>
              <a:t>(3)</a:t>
            </a:r>
            <a:endParaRPr lang="en-US" b="1" u="sng" dirty="0"/>
          </a:p>
          <a:p>
            <a:pPr marL="0" indent="0">
              <a:buNone/>
            </a:pPr>
            <a:r>
              <a:rPr lang="en-US" sz="2000" dirty="0"/>
              <a:t>H – 16				H – 227.8</a:t>
            </a:r>
          </a:p>
          <a:p>
            <a:pPr marL="0" indent="0">
              <a:buNone/>
            </a:pPr>
            <a:r>
              <a:rPr lang="en-US" sz="2000" dirty="0"/>
              <a:t>M -14				M -232.2</a:t>
            </a:r>
          </a:p>
          <a:p>
            <a:pPr marL="0" indent="0">
              <a:buNone/>
            </a:pPr>
            <a:r>
              <a:rPr lang="en-US" sz="2000" dirty="0"/>
              <a:t>S – 16				S – 218.3</a:t>
            </a:r>
          </a:p>
          <a:p>
            <a:pPr marL="0" indent="0">
              <a:buNone/>
            </a:pPr>
            <a:r>
              <a:rPr lang="en-US" sz="2000" dirty="0"/>
              <a:t>Iowa – 16			Iowa – 478.5</a:t>
            </a:r>
          </a:p>
          <a:p>
            <a:pPr marL="0" indent="0">
              <a:buNone/>
            </a:pPr>
            <a:r>
              <a:rPr lang="en-US" sz="2000" dirty="0"/>
              <a:t>US – 19			 	US – 481.3</a:t>
            </a:r>
          </a:p>
          <a:p>
            <a:pPr marL="0" indent="0">
              <a:buNone/>
            </a:pPr>
            <a:endParaRPr lang="en-US" sz="2000" dirty="0"/>
          </a:p>
          <a:p>
            <a:pPr marL="0" indent="0">
              <a:buNone/>
            </a:pPr>
            <a:r>
              <a:rPr lang="en-US" b="1" u="sng" dirty="0"/>
              <a:t>Have you been tested for HIV – adult? </a:t>
            </a:r>
            <a:r>
              <a:rPr lang="en-US" sz="2000" b="1" dirty="0"/>
              <a:t>(1)</a:t>
            </a:r>
          </a:p>
          <a:p>
            <a:pPr marL="0" indent="0">
              <a:buNone/>
            </a:pPr>
            <a:r>
              <a:rPr lang="en-US" sz="2000" dirty="0"/>
              <a:t>Iowa – 26% yes  	74% no		SW Region – 24% yes  76% no</a:t>
            </a:r>
          </a:p>
        </p:txBody>
      </p:sp>
      <p:pic>
        <p:nvPicPr>
          <p:cNvPr id="4" name="Picture 3" descr="A logo with orange and blue lines&#10;&#10;Description automatically generated">
            <a:extLst>
              <a:ext uri="{FF2B5EF4-FFF2-40B4-BE49-F238E27FC236}">
                <a16:creationId xmlns:a16="http://schemas.microsoft.com/office/drawing/2014/main" id="{53784668-194D-DA82-0510-244CDE81D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012" y="5142169"/>
            <a:ext cx="1416627" cy="1350706"/>
          </a:xfrm>
          <a:prstGeom prst="rect">
            <a:avLst/>
          </a:prstGeom>
        </p:spPr>
      </p:pic>
    </p:spTree>
    <p:extLst>
      <p:ext uri="{BB962C8B-B14F-4D97-AF65-F5344CB8AC3E}">
        <p14:creationId xmlns:p14="http://schemas.microsoft.com/office/powerpoint/2010/main" val="474694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7F17-7A8A-67E2-0CB0-EB9EE4CCA3E7}"/>
              </a:ext>
            </a:extLst>
          </p:cNvPr>
          <p:cNvSpPr>
            <a:spLocks noGrp="1"/>
          </p:cNvSpPr>
          <p:nvPr>
            <p:ph type="title"/>
          </p:nvPr>
        </p:nvSpPr>
        <p:spPr/>
        <p:txBody>
          <a:bodyPr/>
          <a:lstStyle/>
          <a:p>
            <a:r>
              <a:rPr lang="en-US" b="1" dirty="0">
                <a:solidFill>
                  <a:schemeClr val="accent2"/>
                </a:solidFill>
              </a:rPr>
              <a:t>Healthcare Access Data / Physical Health</a:t>
            </a:r>
          </a:p>
        </p:txBody>
      </p:sp>
      <p:sp>
        <p:nvSpPr>
          <p:cNvPr id="3" name="Content Placeholder 2">
            <a:extLst>
              <a:ext uri="{FF2B5EF4-FFF2-40B4-BE49-F238E27FC236}">
                <a16:creationId xmlns:a16="http://schemas.microsoft.com/office/drawing/2014/main" id="{54294A11-58A0-6E4E-4A97-F2BBB775D925}"/>
              </a:ext>
            </a:extLst>
          </p:cNvPr>
          <p:cNvSpPr>
            <a:spLocks noGrp="1"/>
          </p:cNvSpPr>
          <p:nvPr>
            <p:ph idx="1"/>
          </p:nvPr>
        </p:nvSpPr>
        <p:spPr>
          <a:xfrm>
            <a:off x="658368" y="1825624"/>
            <a:ext cx="11009376" cy="4556887"/>
          </a:xfrm>
        </p:spPr>
        <p:txBody>
          <a:bodyPr>
            <a:normAutofit fontScale="92500" lnSpcReduction="10000"/>
          </a:bodyPr>
          <a:lstStyle/>
          <a:p>
            <a:pPr marL="0" indent="0">
              <a:buNone/>
            </a:pPr>
            <a:r>
              <a:rPr lang="en-US" b="1" u="sng" dirty="0"/>
              <a:t>Adult Smokers </a:t>
            </a:r>
            <a:r>
              <a:rPr lang="en-US" sz="2000" b="1" dirty="0"/>
              <a:t>(3)</a:t>
            </a:r>
            <a:r>
              <a:rPr lang="en-US" dirty="0"/>
              <a:t>		</a:t>
            </a:r>
            <a:r>
              <a:rPr lang="en-US" b="1" u="sng" dirty="0"/>
              <a:t>Adult obesity </a:t>
            </a:r>
            <a:r>
              <a:rPr lang="en-US" sz="2000" b="1" dirty="0"/>
              <a:t>(3)</a:t>
            </a:r>
            <a:r>
              <a:rPr lang="en-US" dirty="0"/>
              <a:t>		</a:t>
            </a:r>
            <a:r>
              <a:rPr lang="en-US" b="1" u="sng" dirty="0"/>
              <a:t>Uninsured</a:t>
            </a:r>
            <a:r>
              <a:rPr lang="en-US" sz="2000" b="1" dirty="0"/>
              <a:t> (3)</a:t>
            </a:r>
          </a:p>
          <a:p>
            <a:pPr marL="0" indent="0">
              <a:buNone/>
            </a:pPr>
            <a:r>
              <a:rPr lang="en-US" sz="2000" dirty="0"/>
              <a:t>H -19%				H – 40%				H – 6%</a:t>
            </a:r>
          </a:p>
          <a:p>
            <a:pPr marL="0" indent="0">
              <a:buNone/>
            </a:pPr>
            <a:r>
              <a:rPr lang="en-US" sz="2000" dirty="0"/>
              <a:t>M – 20%				M – 36%				M – 6%</a:t>
            </a:r>
          </a:p>
          <a:p>
            <a:pPr marL="0" indent="0">
              <a:buNone/>
            </a:pPr>
            <a:r>
              <a:rPr lang="en-US" sz="2000" dirty="0"/>
              <a:t>S – 18%				S – 39%				S – 6%</a:t>
            </a:r>
          </a:p>
          <a:p>
            <a:pPr marL="0" indent="0">
              <a:buNone/>
            </a:pPr>
            <a:r>
              <a:rPr lang="en-US" sz="2000" dirty="0"/>
              <a:t>Iowa – 17%			Iowa – 37%			Iowa – 6%</a:t>
            </a:r>
          </a:p>
          <a:p>
            <a:pPr marL="0" indent="0">
              <a:buNone/>
            </a:pPr>
            <a:r>
              <a:rPr lang="en-US" sz="2000" dirty="0"/>
              <a:t>US – 16%			US – 32%			US – 10%</a:t>
            </a:r>
          </a:p>
          <a:p>
            <a:pPr marL="0" indent="0">
              <a:buNone/>
            </a:pPr>
            <a:endParaRPr lang="en-US" sz="2000" dirty="0"/>
          </a:p>
          <a:p>
            <a:pPr marL="0" indent="0">
              <a:buNone/>
            </a:pPr>
            <a:r>
              <a:rPr lang="en-US" sz="2400" b="1" u="sng" dirty="0"/>
              <a:t>Health outcomes – how healthy a county is (length of life and quality of life)</a:t>
            </a:r>
            <a:r>
              <a:rPr lang="en-US" sz="1900" b="1" dirty="0"/>
              <a:t> (3)</a:t>
            </a:r>
          </a:p>
          <a:p>
            <a:pPr marL="0" indent="0">
              <a:buNone/>
            </a:pPr>
            <a:r>
              <a:rPr lang="en-US" sz="2000" dirty="0"/>
              <a:t>H - #68 of 99 counties 	M - #94 of 99 counties 	S - #33 of 99 counties</a:t>
            </a:r>
          </a:p>
          <a:p>
            <a:pPr marL="0" indent="0">
              <a:buNone/>
            </a:pPr>
            <a:endParaRPr lang="en-US" sz="2000" dirty="0"/>
          </a:p>
          <a:p>
            <a:pPr marL="0" indent="0">
              <a:buNone/>
            </a:pPr>
            <a:r>
              <a:rPr lang="en-US" sz="2400" b="1" u="sng" dirty="0"/>
              <a:t>Health factors – things we can modify to improve length and quality of life</a:t>
            </a:r>
            <a:r>
              <a:rPr lang="en-US" sz="1900" b="1" dirty="0"/>
              <a:t> (3)</a:t>
            </a:r>
          </a:p>
          <a:p>
            <a:pPr marL="0" indent="0">
              <a:buNone/>
            </a:pPr>
            <a:r>
              <a:rPr lang="en-US" sz="2000" dirty="0"/>
              <a:t>H – lower 25-50%		M – lowest 0-25%		S – highest 75-100%</a:t>
            </a:r>
          </a:p>
          <a:p>
            <a:pPr marL="0" indent="0">
              <a:buNone/>
            </a:pPr>
            <a:endParaRPr lang="en-US" dirty="0"/>
          </a:p>
        </p:txBody>
      </p:sp>
      <p:pic>
        <p:nvPicPr>
          <p:cNvPr id="4" name="Picture 3" descr="A logo with orange and blue lines&#10;&#10;Description automatically generated">
            <a:extLst>
              <a:ext uri="{FF2B5EF4-FFF2-40B4-BE49-F238E27FC236}">
                <a16:creationId xmlns:a16="http://schemas.microsoft.com/office/drawing/2014/main" id="{4D4BEBE4-14C9-EBC0-C5FE-199FD9EDF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440" y="5568121"/>
            <a:ext cx="1280159" cy="1220588"/>
          </a:xfrm>
          <a:prstGeom prst="rect">
            <a:avLst/>
          </a:prstGeom>
        </p:spPr>
      </p:pic>
    </p:spTree>
    <p:extLst>
      <p:ext uri="{BB962C8B-B14F-4D97-AF65-F5344CB8AC3E}">
        <p14:creationId xmlns:p14="http://schemas.microsoft.com/office/powerpoint/2010/main" val="4214128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F89D9D-E55C-87A6-5C22-D1DA30FCB808}"/>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Prevention / Education</a:t>
            </a:r>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F1687950-CD99-9F86-778E-1CD6DD350225}"/>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r>
              <a:rPr lang="en-US" sz="1400" b="1"/>
              <a:t>Substance use prevention </a:t>
            </a:r>
            <a:r>
              <a:rPr lang="en-US" sz="1400"/>
              <a:t>– primary prevention programs which give priority to target population sub-groups that are at risk of developing a pattern of substance use. </a:t>
            </a:r>
          </a:p>
          <a:p>
            <a:pPr indent="-228600">
              <a:buFont typeface="Arial" panose="020B0604020202020204" pitchFamily="34" charset="0"/>
              <a:buChar char="•"/>
            </a:pPr>
            <a:r>
              <a:rPr lang="en-US" sz="1400" b="1"/>
              <a:t>Suicide prevention </a:t>
            </a:r>
            <a:r>
              <a:rPr lang="en-US" sz="1400"/>
              <a:t>– a community-based approach for education and dialogue on recognizing and responding to the signs of suicide of people in your own life </a:t>
            </a:r>
          </a:p>
          <a:p>
            <a:pPr indent="-228600">
              <a:buFont typeface="Arial" panose="020B0604020202020204" pitchFamily="34" charset="0"/>
              <a:buChar char="•"/>
            </a:pPr>
            <a:r>
              <a:rPr lang="en-US" sz="1400" b="1"/>
              <a:t>Personal safety and development curriculum </a:t>
            </a:r>
            <a:r>
              <a:rPr lang="en-US" sz="1400"/>
              <a:t>– services provided to children to meet their educational needs</a:t>
            </a:r>
          </a:p>
          <a:p>
            <a:pPr indent="-228600">
              <a:buFont typeface="Arial" panose="020B0604020202020204" pitchFamily="34" charset="0"/>
              <a:buChar char="•"/>
            </a:pPr>
            <a:r>
              <a:rPr lang="en-US" sz="1400" b="1"/>
              <a:t>Enhanced daily living skills to promote better health </a:t>
            </a:r>
            <a:r>
              <a:rPr lang="en-US" sz="1400"/>
              <a:t>– community opportunities for individuals to develop healthy lifestyle through health education and/or participation in physical activity</a:t>
            </a:r>
          </a:p>
        </p:txBody>
      </p:sp>
      <p:pic>
        <p:nvPicPr>
          <p:cNvPr id="13" name="Picture Placeholder 12">
            <a:extLst>
              <a:ext uri="{FF2B5EF4-FFF2-40B4-BE49-F238E27FC236}">
                <a16:creationId xmlns:a16="http://schemas.microsoft.com/office/drawing/2014/main" id="{77E0C1A6-4FA6-6759-AF3F-7DA12F7151C6}"/>
              </a:ext>
            </a:extLst>
          </p:cNvPr>
          <p:cNvPicPr>
            <a:picLocks noGrp="1" noChangeAspect="1"/>
          </p:cNvPicPr>
          <p:nvPr>
            <p:ph type="pic" idx="1"/>
          </p:nvPr>
        </p:nvPicPr>
        <p:blipFill>
          <a:blip r:embed="rId2"/>
          <a:srcRect t="10520" b="10520"/>
          <a:stretch>
            <a:fillRect/>
          </a:stretch>
        </p:blipFill>
        <p:spPr>
          <a:xfrm>
            <a:off x="6099048" y="1273799"/>
            <a:ext cx="5458968" cy="4310401"/>
          </a:xfrm>
          <a:prstGeom prst="rect">
            <a:avLst/>
          </a:prstGeom>
        </p:spPr>
      </p:pic>
      <p:pic>
        <p:nvPicPr>
          <p:cNvPr id="14" name="Picture 13" descr="A logo with orange and blue lines&#10;&#10;Description automatically generated">
            <a:extLst>
              <a:ext uri="{FF2B5EF4-FFF2-40B4-BE49-F238E27FC236}">
                <a16:creationId xmlns:a16="http://schemas.microsoft.com/office/drawing/2014/main" id="{CBA5039D-F5E7-CB7C-AFBE-BAC65BB28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210190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EB41D-0AC6-7938-A3DD-AA8D86363D8B}"/>
              </a:ext>
            </a:extLst>
          </p:cNvPr>
          <p:cNvSpPr>
            <a:spLocks noGrp="1"/>
          </p:cNvSpPr>
          <p:nvPr>
            <p:ph type="title"/>
          </p:nvPr>
        </p:nvSpPr>
        <p:spPr>
          <a:xfrm>
            <a:off x="804672" y="802955"/>
            <a:ext cx="4766330" cy="1454051"/>
          </a:xfrm>
        </p:spPr>
        <p:txBody>
          <a:bodyPr>
            <a:normAutofit/>
          </a:bodyPr>
          <a:lstStyle/>
          <a:p>
            <a:r>
              <a:rPr lang="en-US" b="1" dirty="0">
                <a:solidFill>
                  <a:schemeClr val="accent2"/>
                </a:solidFill>
              </a:rPr>
              <a:t>Introduction </a:t>
            </a:r>
          </a:p>
        </p:txBody>
      </p:sp>
      <p:sp>
        <p:nvSpPr>
          <p:cNvPr id="3" name="Content Placeholder 2">
            <a:extLst>
              <a:ext uri="{FF2B5EF4-FFF2-40B4-BE49-F238E27FC236}">
                <a16:creationId xmlns:a16="http://schemas.microsoft.com/office/drawing/2014/main" id="{995ABECD-44B9-AF7D-9844-5895A36E3793}"/>
              </a:ext>
            </a:extLst>
          </p:cNvPr>
          <p:cNvSpPr>
            <a:spLocks noGrp="1"/>
          </p:cNvSpPr>
          <p:nvPr>
            <p:ph idx="1"/>
          </p:nvPr>
        </p:nvSpPr>
        <p:spPr>
          <a:xfrm>
            <a:off x="557784" y="2421683"/>
            <a:ext cx="5260455" cy="3353476"/>
          </a:xfrm>
        </p:spPr>
        <p:txBody>
          <a:bodyPr anchor="t">
            <a:normAutofit/>
          </a:bodyPr>
          <a:lstStyle/>
          <a:p>
            <a:pPr marL="0" indent="0">
              <a:buNone/>
            </a:pPr>
            <a:r>
              <a:rPr lang="en-US" sz="2400" dirty="0">
                <a:solidFill>
                  <a:schemeClr val="tx2"/>
                </a:solidFill>
              </a:rPr>
              <a:t>In small groups:</a:t>
            </a:r>
          </a:p>
          <a:p>
            <a:pPr marL="0" indent="0">
              <a:buNone/>
            </a:pPr>
            <a:endParaRPr lang="en-US" sz="2400" dirty="0">
              <a:solidFill>
                <a:schemeClr val="tx2"/>
              </a:solidFill>
            </a:endParaRPr>
          </a:p>
          <a:p>
            <a:pPr marL="0" indent="0">
              <a:buNone/>
            </a:pPr>
            <a:r>
              <a:rPr lang="en-US" sz="2400" dirty="0">
                <a:solidFill>
                  <a:schemeClr val="tx2"/>
                </a:solidFill>
              </a:rPr>
              <a:t>Name and agency</a:t>
            </a:r>
          </a:p>
          <a:p>
            <a:pPr marL="0" indent="0">
              <a:buNone/>
            </a:pPr>
            <a:r>
              <a:rPr lang="en-US" sz="2400" dirty="0">
                <a:solidFill>
                  <a:schemeClr val="tx2"/>
                </a:solidFill>
              </a:rPr>
              <a:t>Answer question – What has been the best part of your week so far?</a:t>
            </a:r>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logo with text and people&#10;&#10;Description automatically generated with medium confidence">
            <a:extLst>
              <a:ext uri="{FF2B5EF4-FFF2-40B4-BE49-F238E27FC236}">
                <a16:creationId xmlns:a16="http://schemas.microsoft.com/office/drawing/2014/main" id="{FC0421C8-CED6-057F-98D0-CC5593AA2B7C}"/>
              </a:ext>
            </a:extLst>
          </p:cNvPr>
          <p:cNvPicPr>
            <a:picLocks noChangeAspect="1"/>
          </p:cNvPicPr>
          <p:nvPr/>
        </p:nvPicPr>
        <p:blipFill>
          <a:blip r:embed="rId2"/>
          <a:stretch>
            <a:fillRect/>
          </a:stretch>
        </p:blipFill>
        <p:spPr>
          <a:xfrm>
            <a:off x="7708392" y="1919709"/>
            <a:ext cx="4142232" cy="3942125"/>
          </a:xfrm>
          <a:prstGeom prst="rect">
            <a:avLst/>
          </a:prstGeom>
        </p:spPr>
      </p:pic>
    </p:spTree>
    <p:extLst>
      <p:ext uri="{BB962C8B-B14F-4D97-AF65-F5344CB8AC3E}">
        <p14:creationId xmlns:p14="http://schemas.microsoft.com/office/powerpoint/2010/main" val="362748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6B860-BB95-F427-D736-1B641BB07F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logo with orange and blue lines&#10;&#10;Description automatically generated">
            <a:extLst>
              <a:ext uri="{FF2B5EF4-FFF2-40B4-BE49-F238E27FC236}">
                <a16:creationId xmlns:a16="http://schemas.microsoft.com/office/drawing/2014/main" id="{F386C755-EBF5-9D05-CE27-05B032123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224609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AE13C-CAD8-E21A-80BF-A20717FC187C}"/>
              </a:ext>
            </a:extLst>
          </p:cNvPr>
          <p:cNvPicPr>
            <a:picLocks noChangeAspect="1"/>
          </p:cNvPicPr>
          <p:nvPr/>
        </p:nvPicPr>
        <p:blipFill>
          <a:blip r:embed="rId2"/>
          <a:stretch>
            <a:fillRect/>
          </a:stretch>
        </p:blipFill>
        <p:spPr>
          <a:xfrm>
            <a:off x="0" y="0"/>
            <a:ext cx="12192000" cy="6943724"/>
          </a:xfrm>
          <a:prstGeom prst="rect">
            <a:avLst/>
          </a:prstGeom>
        </p:spPr>
      </p:pic>
      <p:pic>
        <p:nvPicPr>
          <p:cNvPr id="3" name="Picture 2" descr="A logo with orange and blue lines&#10;&#10;Description automatically generated">
            <a:extLst>
              <a:ext uri="{FF2B5EF4-FFF2-40B4-BE49-F238E27FC236}">
                <a16:creationId xmlns:a16="http://schemas.microsoft.com/office/drawing/2014/main" id="{E2135AEF-BED2-D50D-6978-CFDCB5414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2630235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147-06D4-ADFA-AD9C-C1443EE8DE51}"/>
              </a:ext>
            </a:extLst>
          </p:cNvPr>
          <p:cNvSpPr>
            <a:spLocks noGrp="1"/>
          </p:cNvSpPr>
          <p:nvPr>
            <p:ph type="title"/>
          </p:nvPr>
        </p:nvSpPr>
        <p:spPr/>
        <p:txBody>
          <a:bodyPr>
            <a:normAutofit/>
          </a:bodyPr>
          <a:lstStyle/>
          <a:p>
            <a:r>
              <a:rPr lang="en-US" sz="4000" b="1" dirty="0">
                <a:solidFill>
                  <a:schemeClr val="accent2"/>
                </a:solidFill>
              </a:rPr>
              <a:t>Prevention Education Data / Suicide Prevention</a:t>
            </a:r>
          </a:p>
        </p:txBody>
      </p:sp>
      <p:sp>
        <p:nvSpPr>
          <p:cNvPr id="3" name="Content Placeholder 2">
            <a:extLst>
              <a:ext uri="{FF2B5EF4-FFF2-40B4-BE49-F238E27FC236}">
                <a16:creationId xmlns:a16="http://schemas.microsoft.com/office/drawing/2014/main" id="{0B74D5C7-5541-63A6-9A05-6860D39F96D8}"/>
              </a:ext>
            </a:extLst>
          </p:cNvPr>
          <p:cNvSpPr>
            <a:spLocks noGrp="1"/>
          </p:cNvSpPr>
          <p:nvPr>
            <p:ph idx="1"/>
          </p:nvPr>
        </p:nvSpPr>
        <p:spPr/>
        <p:txBody>
          <a:bodyPr/>
          <a:lstStyle/>
          <a:p>
            <a:pPr marL="0" indent="0">
              <a:buNone/>
            </a:pPr>
            <a:r>
              <a:rPr lang="en-US" dirty="0"/>
              <a:t>Youth – past 12 mo. feel so sad or helpless that you stopped doing some activities?</a:t>
            </a:r>
            <a:r>
              <a:rPr lang="en-US" sz="2000" dirty="0"/>
              <a:t> (7)</a:t>
            </a:r>
          </a:p>
          <a:p>
            <a:pPr marL="0" indent="0">
              <a:buNone/>
            </a:pPr>
            <a:endParaRPr lang="en-US" dirty="0"/>
          </a:p>
          <a:p>
            <a:pPr marL="0" indent="0">
              <a:buNone/>
            </a:pPr>
            <a:endParaRPr lang="en-US" dirty="0"/>
          </a:p>
          <a:p>
            <a:pPr marL="0" indent="0">
              <a:buNone/>
            </a:pPr>
            <a:endParaRPr lang="en-US" dirty="0"/>
          </a:p>
          <a:p>
            <a:pPr marL="0" indent="0">
              <a:buNone/>
            </a:pPr>
            <a:r>
              <a:rPr lang="en-US" dirty="0"/>
              <a:t>Youth – past 12 mo. thought about killing yourself? </a:t>
            </a:r>
            <a:r>
              <a:rPr lang="en-US" sz="2000" dirty="0"/>
              <a:t>(7)</a:t>
            </a:r>
          </a:p>
          <a:p>
            <a:pPr marL="0" indent="0">
              <a:buNone/>
            </a:pPr>
            <a:endParaRPr lang="en-US" dirty="0"/>
          </a:p>
          <a:p>
            <a:pPr marL="0" indent="0">
              <a:buNone/>
            </a:pPr>
            <a:endParaRPr lang="en-US" dirty="0"/>
          </a:p>
        </p:txBody>
      </p:sp>
      <p:graphicFrame>
        <p:nvGraphicFramePr>
          <p:cNvPr id="9" name="Table 8">
            <a:extLst>
              <a:ext uri="{FF2B5EF4-FFF2-40B4-BE49-F238E27FC236}">
                <a16:creationId xmlns:a16="http://schemas.microsoft.com/office/drawing/2014/main" id="{ECFBA24E-1774-BCBF-C3EA-D85DE2220592}"/>
              </a:ext>
            </a:extLst>
          </p:cNvPr>
          <p:cNvGraphicFramePr>
            <a:graphicFrameLocks noGrp="1"/>
          </p:cNvGraphicFramePr>
          <p:nvPr>
            <p:extLst>
              <p:ext uri="{D42A27DB-BD31-4B8C-83A1-F6EECF244321}">
                <p14:modId xmlns:p14="http://schemas.microsoft.com/office/powerpoint/2010/main" val="2903886054"/>
              </p:ext>
            </p:extLst>
          </p:nvPr>
        </p:nvGraphicFramePr>
        <p:xfrm>
          <a:off x="1099312" y="2722202"/>
          <a:ext cx="10330684" cy="1381760"/>
        </p:xfrm>
        <a:graphic>
          <a:graphicData uri="http://schemas.openxmlformats.org/drawingml/2006/table">
            <a:tbl>
              <a:tblPr firstRow="1" bandRow="1">
                <a:tableStyleId>{5C22544A-7EE6-4342-B048-85BDC9FD1C3A}</a:tableStyleId>
              </a:tblPr>
              <a:tblGrid>
                <a:gridCol w="794668">
                  <a:extLst>
                    <a:ext uri="{9D8B030D-6E8A-4147-A177-3AD203B41FA5}">
                      <a16:colId xmlns:a16="http://schemas.microsoft.com/office/drawing/2014/main" val="2038069746"/>
                    </a:ext>
                  </a:extLst>
                </a:gridCol>
                <a:gridCol w="794668">
                  <a:extLst>
                    <a:ext uri="{9D8B030D-6E8A-4147-A177-3AD203B41FA5}">
                      <a16:colId xmlns:a16="http://schemas.microsoft.com/office/drawing/2014/main" val="3333924441"/>
                    </a:ext>
                  </a:extLst>
                </a:gridCol>
                <a:gridCol w="794668">
                  <a:extLst>
                    <a:ext uri="{9D8B030D-6E8A-4147-A177-3AD203B41FA5}">
                      <a16:colId xmlns:a16="http://schemas.microsoft.com/office/drawing/2014/main" val="2054684706"/>
                    </a:ext>
                  </a:extLst>
                </a:gridCol>
                <a:gridCol w="794668">
                  <a:extLst>
                    <a:ext uri="{9D8B030D-6E8A-4147-A177-3AD203B41FA5}">
                      <a16:colId xmlns:a16="http://schemas.microsoft.com/office/drawing/2014/main" val="4009913684"/>
                    </a:ext>
                  </a:extLst>
                </a:gridCol>
                <a:gridCol w="794668">
                  <a:extLst>
                    <a:ext uri="{9D8B030D-6E8A-4147-A177-3AD203B41FA5}">
                      <a16:colId xmlns:a16="http://schemas.microsoft.com/office/drawing/2014/main" val="2507404417"/>
                    </a:ext>
                  </a:extLst>
                </a:gridCol>
                <a:gridCol w="794668">
                  <a:extLst>
                    <a:ext uri="{9D8B030D-6E8A-4147-A177-3AD203B41FA5}">
                      <a16:colId xmlns:a16="http://schemas.microsoft.com/office/drawing/2014/main" val="3269168360"/>
                    </a:ext>
                  </a:extLst>
                </a:gridCol>
                <a:gridCol w="794668">
                  <a:extLst>
                    <a:ext uri="{9D8B030D-6E8A-4147-A177-3AD203B41FA5}">
                      <a16:colId xmlns:a16="http://schemas.microsoft.com/office/drawing/2014/main" val="902401763"/>
                    </a:ext>
                  </a:extLst>
                </a:gridCol>
                <a:gridCol w="794668">
                  <a:extLst>
                    <a:ext uri="{9D8B030D-6E8A-4147-A177-3AD203B41FA5}">
                      <a16:colId xmlns:a16="http://schemas.microsoft.com/office/drawing/2014/main" val="896462569"/>
                    </a:ext>
                  </a:extLst>
                </a:gridCol>
                <a:gridCol w="794668">
                  <a:extLst>
                    <a:ext uri="{9D8B030D-6E8A-4147-A177-3AD203B41FA5}">
                      <a16:colId xmlns:a16="http://schemas.microsoft.com/office/drawing/2014/main" val="659542542"/>
                    </a:ext>
                  </a:extLst>
                </a:gridCol>
                <a:gridCol w="794668">
                  <a:extLst>
                    <a:ext uri="{9D8B030D-6E8A-4147-A177-3AD203B41FA5}">
                      <a16:colId xmlns:a16="http://schemas.microsoft.com/office/drawing/2014/main" val="2699523824"/>
                    </a:ext>
                  </a:extLst>
                </a:gridCol>
                <a:gridCol w="794668">
                  <a:extLst>
                    <a:ext uri="{9D8B030D-6E8A-4147-A177-3AD203B41FA5}">
                      <a16:colId xmlns:a16="http://schemas.microsoft.com/office/drawing/2014/main" val="2482943240"/>
                    </a:ext>
                  </a:extLst>
                </a:gridCol>
                <a:gridCol w="794668">
                  <a:extLst>
                    <a:ext uri="{9D8B030D-6E8A-4147-A177-3AD203B41FA5}">
                      <a16:colId xmlns:a16="http://schemas.microsoft.com/office/drawing/2014/main" val="3479841791"/>
                    </a:ext>
                  </a:extLst>
                </a:gridCol>
                <a:gridCol w="794668">
                  <a:extLst>
                    <a:ext uri="{9D8B030D-6E8A-4147-A177-3AD203B41FA5}">
                      <a16:colId xmlns:a16="http://schemas.microsoft.com/office/drawing/2014/main" val="1118709661"/>
                    </a:ext>
                  </a:extLst>
                </a:gridCol>
              </a:tblGrid>
              <a:tr h="370840">
                <a:tc>
                  <a:txBody>
                    <a:bodyPr/>
                    <a:lstStyle/>
                    <a:p>
                      <a:endParaRPr lang="en-US"/>
                    </a:p>
                  </a:txBody>
                  <a:tcPr/>
                </a:tc>
                <a:tc>
                  <a:txBody>
                    <a:bodyPr/>
                    <a:lstStyle/>
                    <a:p>
                      <a:r>
                        <a:rPr lang="en-US" dirty="0"/>
                        <a:t>H   6th</a:t>
                      </a:r>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tc>
                  <a:txBody>
                    <a:bodyPr/>
                    <a:lstStyle/>
                    <a:p>
                      <a:r>
                        <a:rPr lang="en-US" dirty="0"/>
                        <a:t>H  8th</a:t>
                      </a:r>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tc>
                  <a:txBody>
                    <a:bodyPr/>
                    <a:lstStyle/>
                    <a:p>
                      <a:r>
                        <a:rPr lang="en-US" dirty="0"/>
                        <a:t>H 11th</a:t>
                      </a:r>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extLst>
                  <a:ext uri="{0D108BD9-81ED-4DB2-BD59-A6C34878D82A}">
                    <a16:rowId xmlns:a16="http://schemas.microsoft.com/office/drawing/2014/main" val="4032458247"/>
                  </a:ext>
                </a:extLst>
              </a:tr>
              <a:tr h="370840">
                <a:tc>
                  <a:txBody>
                    <a:bodyPr/>
                    <a:lstStyle/>
                    <a:p>
                      <a:r>
                        <a:rPr lang="en-US" dirty="0"/>
                        <a:t>Yes</a:t>
                      </a:r>
                    </a:p>
                  </a:txBody>
                  <a:tcPr/>
                </a:tc>
                <a:tc>
                  <a:txBody>
                    <a:bodyPr/>
                    <a:lstStyle/>
                    <a:p>
                      <a:r>
                        <a:rPr lang="en-US" dirty="0"/>
                        <a:t>30%</a:t>
                      </a:r>
                    </a:p>
                  </a:txBody>
                  <a:tcPr/>
                </a:tc>
                <a:tc>
                  <a:txBody>
                    <a:bodyPr/>
                    <a:lstStyle/>
                    <a:p>
                      <a:r>
                        <a:rPr lang="en-US" dirty="0"/>
                        <a:t>35%</a:t>
                      </a:r>
                    </a:p>
                  </a:txBody>
                  <a:tcPr/>
                </a:tc>
                <a:tc>
                  <a:txBody>
                    <a:bodyPr/>
                    <a:lstStyle/>
                    <a:p>
                      <a:r>
                        <a:rPr lang="en-US" dirty="0"/>
                        <a:t>18%</a:t>
                      </a:r>
                    </a:p>
                  </a:txBody>
                  <a:tcPr/>
                </a:tc>
                <a:tc>
                  <a:txBody>
                    <a:bodyPr/>
                    <a:lstStyle/>
                    <a:p>
                      <a:r>
                        <a:rPr lang="en-US" dirty="0"/>
                        <a:t>27%</a:t>
                      </a:r>
                    </a:p>
                  </a:txBody>
                  <a:tcPr/>
                </a:tc>
                <a:tc>
                  <a:txBody>
                    <a:bodyPr/>
                    <a:lstStyle/>
                    <a:p>
                      <a:r>
                        <a:rPr lang="en-US" dirty="0"/>
                        <a:t>30%</a:t>
                      </a:r>
                    </a:p>
                  </a:txBody>
                  <a:tcPr/>
                </a:tc>
                <a:tc>
                  <a:txBody>
                    <a:bodyPr/>
                    <a:lstStyle/>
                    <a:p>
                      <a:r>
                        <a:rPr lang="en-US" dirty="0"/>
                        <a:t>34%</a:t>
                      </a:r>
                    </a:p>
                  </a:txBody>
                  <a:tcPr/>
                </a:tc>
                <a:tc>
                  <a:txBody>
                    <a:bodyPr/>
                    <a:lstStyle/>
                    <a:p>
                      <a:r>
                        <a:rPr lang="en-US" dirty="0"/>
                        <a:t>17%</a:t>
                      </a:r>
                    </a:p>
                  </a:txBody>
                  <a:tcPr/>
                </a:tc>
                <a:tc>
                  <a:txBody>
                    <a:bodyPr/>
                    <a:lstStyle/>
                    <a:p>
                      <a:r>
                        <a:rPr lang="en-US" dirty="0"/>
                        <a:t>29%</a:t>
                      </a:r>
                    </a:p>
                  </a:txBody>
                  <a:tcPr/>
                </a:tc>
                <a:tc>
                  <a:txBody>
                    <a:bodyPr/>
                    <a:lstStyle/>
                    <a:p>
                      <a:r>
                        <a:rPr lang="en-US" dirty="0"/>
                        <a:t>38%</a:t>
                      </a:r>
                    </a:p>
                  </a:txBody>
                  <a:tcPr/>
                </a:tc>
                <a:tc>
                  <a:txBody>
                    <a:bodyPr/>
                    <a:lstStyle/>
                    <a:p>
                      <a:r>
                        <a:rPr lang="en-US" dirty="0"/>
                        <a:t>39%</a:t>
                      </a:r>
                    </a:p>
                  </a:txBody>
                  <a:tcPr/>
                </a:tc>
                <a:tc>
                  <a:txBody>
                    <a:bodyPr/>
                    <a:lstStyle/>
                    <a:p>
                      <a:r>
                        <a:rPr lang="en-US" dirty="0"/>
                        <a:t>40%</a:t>
                      </a:r>
                    </a:p>
                  </a:txBody>
                  <a:tcPr/>
                </a:tc>
                <a:tc>
                  <a:txBody>
                    <a:bodyPr/>
                    <a:lstStyle/>
                    <a:p>
                      <a:r>
                        <a:rPr lang="en-US" dirty="0"/>
                        <a:t>36%</a:t>
                      </a:r>
                    </a:p>
                  </a:txBody>
                  <a:tcPr/>
                </a:tc>
                <a:extLst>
                  <a:ext uri="{0D108BD9-81ED-4DB2-BD59-A6C34878D82A}">
                    <a16:rowId xmlns:a16="http://schemas.microsoft.com/office/drawing/2014/main" val="3010300001"/>
                  </a:ext>
                </a:extLst>
              </a:tr>
              <a:tr h="370840">
                <a:tc>
                  <a:txBody>
                    <a:bodyPr/>
                    <a:lstStyle/>
                    <a:p>
                      <a:r>
                        <a:rPr lang="en-US" dirty="0"/>
                        <a:t>No</a:t>
                      </a:r>
                    </a:p>
                  </a:txBody>
                  <a:tcPr/>
                </a:tc>
                <a:tc>
                  <a:txBody>
                    <a:bodyPr/>
                    <a:lstStyle/>
                    <a:p>
                      <a:r>
                        <a:rPr lang="en-US" dirty="0"/>
                        <a:t>70%</a:t>
                      </a:r>
                    </a:p>
                  </a:txBody>
                  <a:tcPr/>
                </a:tc>
                <a:tc>
                  <a:txBody>
                    <a:bodyPr/>
                    <a:lstStyle/>
                    <a:p>
                      <a:r>
                        <a:rPr lang="en-US" dirty="0"/>
                        <a:t>65%</a:t>
                      </a:r>
                    </a:p>
                  </a:txBody>
                  <a:tcPr/>
                </a:tc>
                <a:tc>
                  <a:txBody>
                    <a:bodyPr/>
                    <a:lstStyle/>
                    <a:p>
                      <a:r>
                        <a:rPr lang="en-US" dirty="0"/>
                        <a:t>82%</a:t>
                      </a:r>
                    </a:p>
                  </a:txBody>
                  <a:tcPr/>
                </a:tc>
                <a:tc>
                  <a:txBody>
                    <a:bodyPr/>
                    <a:lstStyle/>
                    <a:p>
                      <a:r>
                        <a:rPr lang="en-US" dirty="0"/>
                        <a:t>73%</a:t>
                      </a:r>
                    </a:p>
                  </a:txBody>
                  <a:tcPr/>
                </a:tc>
                <a:tc>
                  <a:txBody>
                    <a:bodyPr/>
                    <a:lstStyle/>
                    <a:p>
                      <a:r>
                        <a:rPr lang="en-US" dirty="0"/>
                        <a:t>70%</a:t>
                      </a:r>
                    </a:p>
                  </a:txBody>
                  <a:tcPr/>
                </a:tc>
                <a:tc>
                  <a:txBody>
                    <a:bodyPr/>
                    <a:lstStyle/>
                    <a:p>
                      <a:r>
                        <a:rPr lang="en-US" dirty="0"/>
                        <a:t>66%</a:t>
                      </a:r>
                    </a:p>
                  </a:txBody>
                  <a:tcPr/>
                </a:tc>
                <a:tc>
                  <a:txBody>
                    <a:bodyPr/>
                    <a:lstStyle/>
                    <a:p>
                      <a:r>
                        <a:rPr lang="en-US" dirty="0"/>
                        <a:t>83%</a:t>
                      </a:r>
                    </a:p>
                  </a:txBody>
                  <a:tcPr/>
                </a:tc>
                <a:tc>
                  <a:txBody>
                    <a:bodyPr/>
                    <a:lstStyle/>
                    <a:p>
                      <a:r>
                        <a:rPr lang="en-US" dirty="0"/>
                        <a:t>71%</a:t>
                      </a:r>
                    </a:p>
                  </a:txBody>
                  <a:tcPr/>
                </a:tc>
                <a:tc>
                  <a:txBody>
                    <a:bodyPr/>
                    <a:lstStyle/>
                    <a:p>
                      <a:r>
                        <a:rPr lang="en-US" dirty="0"/>
                        <a:t>63%</a:t>
                      </a:r>
                    </a:p>
                  </a:txBody>
                  <a:tcPr/>
                </a:tc>
                <a:tc>
                  <a:txBody>
                    <a:bodyPr/>
                    <a:lstStyle/>
                    <a:p>
                      <a:r>
                        <a:rPr lang="en-US" dirty="0"/>
                        <a:t>61%</a:t>
                      </a:r>
                    </a:p>
                  </a:txBody>
                  <a:tcPr/>
                </a:tc>
                <a:tc>
                  <a:txBody>
                    <a:bodyPr/>
                    <a:lstStyle/>
                    <a:p>
                      <a:r>
                        <a:rPr lang="en-US" dirty="0"/>
                        <a:t>60%</a:t>
                      </a:r>
                    </a:p>
                  </a:txBody>
                  <a:tcPr/>
                </a:tc>
                <a:tc>
                  <a:txBody>
                    <a:bodyPr/>
                    <a:lstStyle/>
                    <a:p>
                      <a:r>
                        <a:rPr lang="en-US" dirty="0"/>
                        <a:t>64%</a:t>
                      </a:r>
                    </a:p>
                  </a:txBody>
                  <a:tcPr/>
                </a:tc>
                <a:extLst>
                  <a:ext uri="{0D108BD9-81ED-4DB2-BD59-A6C34878D82A}">
                    <a16:rowId xmlns:a16="http://schemas.microsoft.com/office/drawing/2014/main" val="3446232565"/>
                  </a:ext>
                </a:extLst>
              </a:tr>
            </a:tbl>
          </a:graphicData>
        </a:graphic>
      </p:graphicFrame>
      <p:graphicFrame>
        <p:nvGraphicFramePr>
          <p:cNvPr id="10" name="Table 9">
            <a:extLst>
              <a:ext uri="{FF2B5EF4-FFF2-40B4-BE49-F238E27FC236}">
                <a16:creationId xmlns:a16="http://schemas.microsoft.com/office/drawing/2014/main" id="{D2A958E3-7B0B-E8C8-18BA-45A12DAD2D37}"/>
              </a:ext>
            </a:extLst>
          </p:cNvPr>
          <p:cNvGraphicFramePr>
            <a:graphicFrameLocks noGrp="1"/>
          </p:cNvGraphicFramePr>
          <p:nvPr>
            <p:extLst>
              <p:ext uri="{D42A27DB-BD31-4B8C-83A1-F6EECF244321}">
                <p14:modId xmlns:p14="http://schemas.microsoft.com/office/powerpoint/2010/main" val="2996061620"/>
              </p:ext>
            </p:extLst>
          </p:nvPr>
        </p:nvGraphicFramePr>
        <p:xfrm>
          <a:off x="1099312" y="4950056"/>
          <a:ext cx="10254491" cy="1381760"/>
        </p:xfrm>
        <a:graphic>
          <a:graphicData uri="http://schemas.openxmlformats.org/drawingml/2006/table">
            <a:tbl>
              <a:tblPr firstRow="1" bandRow="1">
                <a:tableStyleId>{5C22544A-7EE6-4342-B048-85BDC9FD1C3A}</a:tableStyleId>
              </a:tblPr>
              <a:tblGrid>
                <a:gridCol w="788807">
                  <a:extLst>
                    <a:ext uri="{9D8B030D-6E8A-4147-A177-3AD203B41FA5}">
                      <a16:colId xmlns:a16="http://schemas.microsoft.com/office/drawing/2014/main" val="3553633854"/>
                    </a:ext>
                  </a:extLst>
                </a:gridCol>
                <a:gridCol w="788807">
                  <a:extLst>
                    <a:ext uri="{9D8B030D-6E8A-4147-A177-3AD203B41FA5}">
                      <a16:colId xmlns:a16="http://schemas.microsoft.com/office/drawing/2014/main" val="3919131836"/>
                    </a:ext>
                  </a:extLst>
                </a:gridCol>
                <a:gridCol w="788807">
                  <a:extLst>
                    <a:ext uri="{9D8B030D-6E8A-4147-A177-3AD203B41FA5}">
                      <a16:colId xmlns:a16="http://schemas.microsoft.com/office/drawing/2014/main" val="3545217532"/>
                    </a:ext>
                  </a:extLst>
                </a:gridCol>
                <a:gridCol w="788807">
                  <a:extLst>
                    <a:ext uri="{9D8B030D-6E8A-4147-A177-3AD203B41FA5}">
                      <a16:colId xmlns:a16="http://schemas.microsoft.com/office/drawing/2014/main" val="3126733083"/>
                    </a:ext>
                  </a:extLst>
                </a:gridCol>
                <a:gridCol w="788807">
                  <a:extLst>
                    <a:ext uri="{9D8B030D-6E8A-4147-A177-3AD203B41FA5}">
                      <a16:colId xmlns:a16="http://schemas.microsoft.com/office/drawing/2014/main" val="3787687201"/>
                    </a:ext>
                  </a:extLst>
                </a:gridCol>
                <a:gridCol w="788807">
                  <a:extLst>
                    <a:ext uri="{9D8B030D-6E8A-4147-A177-3AD203B41FA5}">
                      <a16:colId xmlns:a16="http://schemas.microsoft.com/office/drawing/2014/main" val="35614076"/>
                    </a:ext>
                  </a:extLst>
                </a:gridCol>
                <a:gridCol w="788807">
                  <a:extLst>
                    <a:ext uri="{9D8B030D-6E8A-4147-A177-3AD203B41FA5}">
                      <a16:colId xmlns:a16="http://schemas.microsoft.com/office/drawing/2014/main" val="3385238784"/>
                    </a:ext>
                  </a:extLst>
                </a:gridCol>
                <a:gridCol w="788807">
                  <a:extLst>
                    <a:ext uri="{9D8B030D-6E8A-4147-A177-3AD203B41FA5}">
                      <a16:colId xmlns:a16="http://schemas.microsoft.com/office/drawing/2014/main" val="3504913484"/>
                    </a:ext>
                  </a:extLst>
                </a:gridCol>
                <a:gridCol w="788807">
                  <a:extLst>
                    <a:ext uri="{9D8B030D-6E8A-4147-A177-3AD203B41FA5}">
                      <a16:colId xmlns:a16="http://schemas.microsoft.com/office/drawing/2014/main" val="3693238003"/>
                    </a:ext>
                  </a:extLst>
                </a:gridCol>
                <a:gridCol w="788807">
                  <a:extLst>
                    <a:ext uri="{9D8B030D-6E8A-4147-A177-3AD203B41FA5}">
                      <a16:colId xmlns:a16="http://schemas.microsoft.com/office/drawing/2014/main" val="1035706920"/>
                    </a:ext>
                  </a:extLst>
                </a:gridCol>
                <a:gridCol w="788807">
                  <a:extLst>
                    <a:ext uri="{9D8B030D-6E8A-4147-A177-3AD203B41FA5}">
                      <a16:colId xmlns:a16="http://schemas.microsoft.com/office/drawing/2014/main" val="3087126567"/>
                    </a:ext>
                  </a:extLst>
                </a:gridCol>
                <a:gridCol w="788807">
                  <a:extLst>
                    <a:ext uri="{9D8B030D-6E8A-4147-A177-3AD203B41FA5}">
                      <a16:colId xmlns:a16="http://schemas.microsoft.com/office/drawing/2014/main" val="1960698358"/>
                    </a:ext>
                  </a:extLst>
                </a:gridCol>
                <a:gridCol w="788807">
                  <a:extLst>
                    <a:ext uri="{9D8B030D-6E8A-4147-A177-3AD203B41FA5}">
                      <a16:colId xmlns:a16="http://schemas.microsoft.com/office/drawing/2014/main" val="50789490"/>
                    </a:ext>
                  </a:extLst>
                </a:gridCol>
              </a:tblGrid>
              <a:tr h="370840">
                <a:tc>
                  <a:txBody>
                    <a:bodyPr/>
                    <a:lstStyle/>
                    <a:p>
                      <a:endParaRPr lang="en-US"/>
                    </a:p>
                  </a:txBody>
                  <a:tcPr/>
                </a:tc>
                <a:tc>
                  <a:txBody>
                    <a:bodyPr/>
                    <a:lstStyle/>
                    <a:p>
                      <a:r>
                        <a:rPr lang="en-US" dirty="0"/>
                        <a:t>H   6th</a:t>
                      </a:r>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tc>
                  <a:txBody>
                    <a:bodyPr/>
                    <a:lstStyle/>
                    <a:p>
                      <a:r>
                        <a:rPr lang="en-US" dirty="0"/>
                        <a:t>H    8</a:t>
                      </a:r>
                      <a:r>
                        <a:rPr lang="en-US" baseline="30000" dirty="0"/>
                        <a:t>th</a:t>
                      </a:r>
                      <a:endParaRPr lang="en-US" dirty="0"/>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tc>
                  <a:txBody>
                    <a:bodyPr/>
                    <a:lstStyle/>
                    <a:p>
                      <a:r>
                        <a:rPr lang="en-US" dirty="0"/>
                        <a:t>H  11</a:t>
                      </a:r>
                      <a:r>
                        <a:rPr lang="en-US" baseline="30000" dirty="0"/>
                        <a:t>th</a:t>
                      </a:r>
                      <a:endParaRPr lang="en-US" dirty="0"/>
                    </a:p>
                  </a:txBody>
                  <a:tcPr/>
                </a:tc>
                <a:tc>
                  <a:txBody>
                    <a:bodyPr/>
                    <a:lstStyle/>
                    <a:p>
                      <a:r>
                        <a:rPr lang="en-US" dirty="0"/>
                        <a:t>M</a:t>
                      </a:r>
                    </a:p>
                  </a:txBody>
                  <a:tcPr/>
                </a:tc>
                <a:tc>
                  <a:txBody>
                    <a:bodyPr/>
                    <a:lstStyle/>
                    <a:p>
                      <a:r>
                        <a:rPr lang="en-US" dirty="0"/>
                        <a:t>S</a:t>
                      </a:r>
                    </a:p>
                  </a:txBody>
                  <a:tcPr/>
                </a:tc>
                <a:tc>
                  <a:txBody>
                    <a:bodyPr/>
                    <a:lstStyle/>
                    <a:p>
                      <a:r>
                        <a:rPr lang="en-US" dirty="0"/>
                        <a:t>Iowa</a:t>
                      </a:r>
                    </a:p>
                  </a:txBody>
                  <a:tcPr/>
                </a:tc>
                <a:extLst>
                  <a:ext uri="{0D108BD9-81ED-4DB2-BD59-A6C34878D82A}">
                    <a16:rowId xmlns:a16="http://schemas.microsoft.com/office/drawing/2014/main" val="2985395464"/>
                  </a:ext>
                </a:extLst>
              </a:tr>
              <a:tr h="370840">
                <a:tc>
                  <a:txBody>
                    <a:bodyPr/>
                    <a:lstStyle/>
                    <a:p>
                      <a:r>
                        <a:rPr lang="en-US" dirty="0"/>
                        <a:t>Yes</a:t>
                      </a:r>
                    </a:p>
                  </a:txBody>
                  <a:tcPr/>
                </a:tc>
                <a:tc>
                  <a:txBody>
                    <a:bodyPr/>
                    <a:lstStyle/>
                    <a:p>
                      <a:r>
                        <a:rPr lang="en-US" dirty="0"/>
                        <a:t>18%</a:t>
                      </a:r>
                    </a:p>
                  </a:txBody>
                  <a:tcPr/>
                </a:tc>
                <a:tc>
                  <a:txBody>
                    <a:bodyPr/>
                    <a:lstStyle/>
                    <a:p>
                      <a:r>
                        <a:rPr lang="en-US" dirty="0"/>
                        <a:t>20%</a:t>
                      </a:r>
                    </a:p>
                  </a:txBody>
                  <a:tcPr/>
                </a:tc>
                <a:tc>
                  <a:txBody>
                    <a:bodyPr/>
                    <a:lstStyle/>
                    <a:p>
                      <a:r>
                        <a:rPr lang="en-US" dirty="0"/>
                        <a:t>18%</a:t>
                      </a:r>
                    </a:p>
                  </a:txBody>
                  <a:tcPr/>
                </a:tc>
                <a:tc>
                  <a:txBody>
                    <a:bodyPr/>
                    <a:lstStyle/>
                    <a:p>
                      <a:r>
                        <a:rPr lang="en-US" dirty="0"/>
                        <a:t>17%</a:t>
                      </a:r>
                    </a:p>
                  </a:txBody>
                  <a:tcPr/>
                </a:tc>
                <a:tc>
                  <a:txBody>
                    <a:bodyPr/>
                    <a:lstStyle/>
                    <a:p>
                      <a:r>
                        <a:rPr lang="en-US" dirty="0"/>
                        <a:t>18%</a:t>
                      </a:r>
                    </a:p>
                  </a:txBody>
                  <a:tcPr/>
                </a:tc>
                <a:tc>
                  <a:txBody>
                    <a:bodyPr/>
                    <a:lstStyle/>
                    <a:p>
                      <a:r>
                        <a:rPr lang="en-US" dirty="0"/>
                        <a:t>21%</a:t>
                      </a:r>
                    </a:p>
                  </a:txBody>
                  <a:tcPr/>
                </a:tc>
                <a:tc>
                  <a:txBody>
                    <a:bodyPr/>
                    <a:lstStyle/>
                    <a:p>
                      <a:r>
                        <a:rPr lang="en-US" dirty="0"/>
                        <a:t>4%</a:t>
                      </a:r>
                    </a:p>
                  </a:txBody>
                  <a:tcPr/>
                </a:tc>
                <a:tc>
                  <a:txBody>
                    <a:bodyPr/>
                    <a:lstStyle/>
                    <a:p>
                      <a:r>
                        <a:rPr lang="en-US" dirty="0"/>
                        <a:t>21%</a:t>
                      </a:r>
                    </a:p>
                  </a:txBody>
                  <a:tcPr/>
                </a:tc>
                <a:tc>
                  <a:txBody>
                    <a:bodyPr/>
                    <a:lstStyle/>
                    <a:p>
                      <a:r>
                        <a:rPr lang="en-US" dirty="0"/>
                        <a:t>34%</a:t>
                      </a:r>
                    </a:p>
                  </a:txBody>
                  <a:tcPr/>
                </a:tc>
                <a:tc>
                  <a:txBody>
                    <a:bodyPr/>
                    <a:lstStyle/>
                    <a:p>
                      <a:r>
                        <a:rPr lang="en-US" dirty="0"/>
                        <a:t>24%</a:t>
                      </a:r>
                    </a:p>
                  </a:txBody>
                  <a:tcPr/>
                </a:tc>
                <a:tc>
                  <a:txBody>
                    <a:bodyPr/>
                    <a:lstStyle/>
                    <a:p>
                      <a:r>
                        <a:rPr lang="en-US" dirty="0"/>
                        <a:t>27%</a:t>
                      </a:r>
                    </a:p>
                  </a:txBody>
                  <a:tcPr/>
                </a:tc>
                <a:tc>
                  <a:txBody>
                    <a:bodyPr/>
                    <a:lstStyle/>
                    <a:p>
                      <a:r>
                        <a:rPr lang="en-US" dirty="0"/>
                        <a:t>24%</a:t>
                      </a:r>
                    </a:p>
                  </a:txBody>
                  <a:tcPr/>
                </a:tc>
                <a:extLst>
                  <a:ext uri="{0D108BD9-81ED-4DB2-BD59-A6C34878D82A}">
                    <a16:rowId xmlns:a16="http://schemas.microsoft.com/office/drawing/2014/main" val="430425321"/>
                  </a:ext>
                </a:extLst>
              </a:tr>
              <a:tr h="370840">
                <a:tc>
                  <a:txBody>
                    <a:bodyPr/>
                    <a:lstStyle/>
                    <a:p>
                      <a:r>
                        <a:rPr lang="en-US" dirty="0"/>
                        <a:t>No</a:t>
                      </a:r>
                    </a:p>
                  </a:txBody>
                  <a:tcPr/>
                </a:tc>
                <a:tc>
                  <a:txBody>
                    <a:bodyPr/>
                    <a:lstStyle/>
                    <a:p>
                      <a:r>
                        <a:rPr lang="en-US" dirty="0"/>
                        <a:t>82%</a:t>
                      </a:r>
                    </a:p>
                  </a:txBody>
                  <a:tcPr/>
                </a:tc>
                <a:tc>
                  <a:txBody>
                    <a:bodyPr/>
                    <a:lstStyle/>
                    <a:p>
                      <a:r>
                        <a:rPr lang="en-US" dirty="0"/>
                        <a:t>80%</a:t>
                      </a:r>
                    </a:p>
                  </a:txBody>
                  <a:tcPr/>
                </a:tc>
                <a:tc>
                  <a:txBody>
                    <a:bodyPr/>
                    <a:lstStyle/>
                    <a:p>
                      <a:r>
                        <a:rPr lang="en-US" dirty="0"/>
                        <a:t>82%</a:t>
                      </a:r>
                    </a:p>
                  </a:txBody>
                  <a:tcPr/>
                </a:tc>
                <a:tc>
                  <a:txBody>
                    <a:bodyPr/>
                    <a:lstStyle/>
                    <a:p>
                      <a:r>
                        <a:rPr lang="en-US" dirty="0"/>
                        <a:t>83%</a:t>
                      </a:r>
                    </a:p>
                  </a:txBody>
                  <a:tcPr/>
                </a:tc>
                <a:tc>
                  <a:txBody>
                    <a:bodyPr/>
                    <a:lstStyle/>
                    <a:p>
                      <a:r>
                        <a:rPr lang="en-US" dirty="0"/>
                        <a:t>82%</a:t>
                      </a:r>
                    </a:p>
                  </a:txBody>
                  <a:tcPr/>
                </a:tc>
                <a:tc>
                  <a:txBody>
                    <a:bodyPr/>
                    <a:lstStyle/>
                    <a:p>
                      <a:r>
                        <a:rPr lang="en-US" dirty="0"/>
                        <a:t>79%</a:t>
                      </a:r>
                    </a:p>
                  </a:txBody>
                  <a:tcPr/>
                </a:tc>
                <a:tc>
                  <a:txBody>
                    <a:bodyPr/>
                    <a:lstStyle/>
                    <a:p>
                      <a:r>
                        <a:rPr lang="en-US" dirty="0"/>
                        <a:t>96%</a:t>
                      </a:r>
                    </a:p>
                  </a:txBody>
                  <a:tcPr/>
                </a:tc>
                <a:tc>
                  <a:txBody>
                    <a:bodyPr/>
                    <a:lstStyle/>
                    <a:p>
                      <a:r>
                        <a:rPr lang="en-US" dirty="0"/>
                        <a:t>79%</a:t>
                      </a:r>
                    </a:p>
                  </a:txBody>
                  <a:tcPr/>
                </a:tc>
                <a:tc>
                  <a:txBody>
                    <a:bodyPr/>
                    <a:lstStyle/>
                    <a:p>
                      <a:r>
                        <a:rPr lang="en-US" dirty="0"/>
                        <a:t>66%</a:t>
                      </a:r>
                    </a:p>
                  </a:txBody>
                  <a:tcPr/>
                </a:tc>
                <a:tc>
                  <a:txBody>
                    <a:bodyPr/>
                    <a:lstStyle/>
                    <a:p>
                      <a:r>
                        <a:rPr lang="en-US" dirty="0"/>
                        <a:t>76%</a:t>
                      </a:r>
                    </a:p>
                  </a:txBody>
                  <a:tcPr/>
                </a:tc>
                <a:tc>
                  <a:txBody>
                    <a:bodyPr/>
                    <a:lstStyle/>
                    <a:p>
                      <a:r>
                        <a:rPr lang="en-US" dirty="0"/>
                        <a:t>76%</a:t>
                      </a:r>
                    </a:p>
                  </a:txBody>
                  <a:tcPr/>
                </a:tc>
                <a:tc>
                  <a:txBody>
                    <a:bodyPr/>
                    <a:lstStyle/>
                    <a:p>
                      <a:r>
                        <a:rPr lang="en-US" dirty="0"/>
                        <a:t>76%</a:t>
                      </a:r>
                    </a:p>
                  </a:txBody>
                  <a:tcPr/>
                </a:tc>
                <a:extLst>
                  <a:ext uri="{0D108BD9-81ED-4DB2-BD59-A6C34878D82A}">
                    <a16:rowId xmlns:a16="http://schemas.microsoft.com/office/drawing/2014/main" val="1628596580"/>
                  </a:ext>
                </a:extLst>
              </a:tr>
            </a:tbl>
          </a:graphicData>
        </a:graphic>
      </p:graphicFrame>
    </p:spTree>
    <p:extLst>
      <p:ext uri="{BB962C8B-B14F-4D97-AF65-F5344CB8AC3E}">
        <p14:creationId xmlns:p14="http://schemas.microsoft.com/office/powerpoint/2010/main" val="404839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9958-EC55-4825-CACB-006F658003F5}"/>
              </a:ext>
            </a:extLst>
          </p:cNvPr>
          <p:cNvSpPr>
            <a:spLocks noGrp="1"/>
          </p:cNvSpPr>
          <p:nvPr>
            <p:ph type="title"/>
          </p:nvPr>
        </p:nvSpPr>
        <p:spPr>
          <a:xfrm>
            <a:off x="448056" y="365125"/>
            <a:ext cx="11375136" cy="1325563"/>
          </a:xfrm>
        </p:spPr>
        <p:txBody>
          <a:bodyPr/>
          <a:lstStyle/>
          <a:p>
            <a:r>
              <a:rPr lang="en-US" sz="4400" b="1" dirty="0">
                <a:solidFill>
                  <a:schemeClr val="accent2"/>
                </a:solidFill>
              </a:rPr>
              <a:t>Prevention Education Data / Suicide Prevention</a:t>
            </a:r>
            <a:endParaRPr lang="en-US" dirty="0"/>
          </a:p>
        </p:txBody>
      </p:sp>
      <p:sp>
        <p:nvSpPr>
          <p:cNvPr id="3" name="Content Placeholder 2">
            <a:extLst>
              <a:ext uri="{FF2B5EF4-FFF2-40B4-BE49-F238E27FC236}">
                <a16:creationId xmlns:a16="http://schemas.microsoft.com/office/drawing/2014/main" id="{4D560800-24ED-E74D-715E-443C71AB6825}"/>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Poor mental health days/month </a:t>
            </a:r>
            <a:r>
              <a:rPr kumimoji="0" lang="en-US" sz="2000" b="1" i="0" u="sng" strike="noStrike" kern="1200" cap="none" spc="0" normalizeH="0" baseline="0" noProof="0" dirty="0">
                <a:ln>
                  <a:noFill/>
                </a:ln>
                <a:solidFill>
                  <a:prstClr val="black"/>
                </a:solidFill>
                <a:effectLst/>
                <a:uLnTx/>
                <a:uFillTx/>
                <a:latin typeface="Aptos" panose="02110004020202020204"/>
                <a:ea typeface="+mn-ea"/>
                <a:cs typeface="+mn-cs"/>
              </a:rPr>
              <a:t>(5)</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rPr>
              <a:t>Stress levels </a:t>
            </a:r>
            <a:r>
              <a:rPr kumimoji="0" lang="en-US" sz="2000" b="1" i="0" u="sng" strike="noStrike" kern="1200" cap="none" spc="0" normalizeH="0" baseline="0" noProof="0" dirty="0">
                <a:ln>
                  <a:noFill/>
                </a:ln>
                <a:solidFill>
                  <a:prstClr val="black"/>
                </a:solidFill>
                <a:effectLst/>
                <a:uLnTx/>
                <a:uFillTx/>
                <a:latin typeface="Aptos" panose="02110004020202020204"/>
                <a:ea typeface="+mn-ea"/>
                <a:cs typeface="+mn-cs"/>
              </a:rPr>
              <a:t>(1)</a:t>
            </a:r>
            <a:endParaRPr kumimoji="0" lang="en-US" sz="2800" b="1" i="0" u="sng"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H – 4.5 days						very much or quite a bit – 16%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 – 4.5 days						somewhat or a little bit – 41%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 – 4.4 days						not at all – 44%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Iowa – 4.4 days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Have you been told you had depression or a depressive disorder - adult?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Iowa – 18% yes	82% no		SW Region – 13% yes	87% no</a:t>
            </a:r>
          </a:p>
          <a:p>
            <a:endParaRPr lang="en-US" dirty="0"/>
          </a:p>
        </p:txBody>
      </p:sp>
    </p:spTree>
    <p:extLst>
      <p:ext uri="{BB962C8B-B14F-4D97-AF65-F5344CB8AC3E}">
        <p14:creationId xmlns:p14="http://schemas.microsoft.com/office/powerpoint/2010/main" val="3200737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D40C-F5B2-51A1-7763-8EFD3185AB6F}"/>
              </a:ext>
            </a:extLst>
          </p:cNvPr>
          <p:cNvSpPr>
            <a:spLocks noGrp="1"/>
          </p:cNvSpPr>
          <p:nvPr>
            <p:ph type="title"/>
          </p:nvPr>
        </p:nvSpPr>
        <p:spPr>
          <a:xfrm>
            <a:off x="838199" y="365125"/>
            <a:ext cx="10861317" cy="1325563"/>
          </a:xfrm>
        </p:spPr>
        <p:txBody>
          <a:bodyPr>
            <a:normAutofit/>
          </a:bodyPr>
          <a:lstStyle/>
          <a:p>
            <a:r>
              <a:rPr lang="en-US" sz="3600" b="1" dirty="0">
                <a:solidFill>
                  <a:schemeClr val="accent2"/>
                </a:solidFill>
              </a:rPr>
              <a:t>Prevention Education Data / Substance Use Prevention</a:t>
            </a:r>
          </a:p>
        </p:txBody>
      </p:sp>
      <p:sp>
        <p:nvSpPr>
          <p:cNvPr id="3" name="Content Placeholder 2">
            <a:extLst>
              <a:ext uri="{FF2B5EF4-FFF2-40B4-BE49-F238E27FC236}">
                <a16:creationId xmlns:a16="http://schemas.microsoft.com/office/drawing/2014/main" id="{3DC38E65-3C6E-DB14-E9E8-8ACE25461124}"/>
              </a:ext>
            </a:extLst>
          </p:cNvPr>
          <p:cNvSpPr>
            <a:spLocks noGrp="1"/>
          </p:cNvSpPr>
          <p:nvPr>
            <p:ph idx="1"/>
          </p:nvPr>
        </p:nvSpPr>
        <p:spPr>
          <a:xfrm>
            <a:off x="838200" y="1825625"/>
            <a:ext cx="11003280" cy="4351338"/>
          </a:xfrm>
        </p:spPr>
        <p:txBody>
          <a:bodyPr>
            <a:normAutofit fontScale="92500" lnSpcReduction="10000"/>
          </a:bodyPr>
          <a:lstStyle/>
          <a:p>
            <a:pPr marL="0" indent="0">
              <a:buNone/>
            </a:pPr>
            <a:r>
              <a:rPr lang="en-US" b="1" u="sng" dirty="0"/>
              <a:t>Adult excessive drinking </a:t>
            </a:r>
            <a:r>
              <a:rPr lang="en-US" sz="2000" b="1" u="sng" dirty="0"/>
              <a:t>(3)</a:t>
            </a:r>
            <a:r>
              <a:rPr lang="en-US" dirty="0"/>
              <a:t>		</a:t>
            </a:r>
            <a:r>
              <a:rPr lang="en-US" b="1" u="sng" dirty="0"/>
              <a:t>Received SU treatment in 2023 </a:t>
            </a:r>
            <a:r>
              <a:rPr lang="en-US" sz="2000" b="1" u="sng" dirty="0"/>
              <a:t>(5)</a:t>
            </a:r>
          </a:p>
          <a:p>
            <a:pPr marL="0" indent="0">
              <a:buNone/>
            </a:pPr>
            <a:r>
              <a:rPr lang="en-US" sz="2000" dirty="0"/>
              <a:t>H – 25%						H - 38</a:t>
            </a:r>
          </a:p>
          <a:p>
            <a:pPr marL="0" indent="0">
              <a:buNone/>
            </a:pPr>
            <a:r>
              <a:rPr lang="en-US" sz="2000" dirty="0"/>
              <a:t>M – 25%						M -29</a:t>
            </a:r>
          </a:p>
          <a:p>
            <a:pPr marL="0" indent="0">
              <a:buNone/>
            </a:pPr>
            <a:r>
              <a:rPr lang="en-US" sz="2000" dirty="0"/>
              <a:t>S – 25%						S -49</a:t>
            </a:r>
          </a:p>
          <a:p>
            <a:pPr marL="0" indent="0">
              <a:buNone/>
            </a:pPr>
            <a:r>
              <a:rPr lang="en-US" sz="2000" dirty="0"/>
              <a:t>Iowa – 25%					Iowa -17,477</a:t>
            </a:r>
          </a:p>
          <a:p>
            <a:pPr marL="0" indent="0">
              <a:buNone/>
            </a:pPr>
            <a:endParaRPr lang="en-US" sz="2000" dirty="0"/>
          </a:p>
          <a:p>
            <a:pPr marL="0" indent="0">
              <a:buNone/>
            </a:pPr>
            <a:r>
              <a:rPr lang="en-US" sz="2600" b="1" u="sng" dirty="0"/>
              <a:t>SU involved mortalities in 2020 </a:t>
            </a:r>
            <a:r>
              <a:rPr lang="en-US" sz="1900" b="1" u="sng" dirty="0"/>
              <a:t>(1) </a:t>
            </a:r>
            <a:r>
              <a:rPr lang="en-US" sz="2400" dirty="0"/>
              <a:t>	</a:t>
            </a:r>
            <a:r>
              <a:rPr lang="en-US" sz="2400" b="1" u="sng" dirty="0"/>
              <a:t>ER &amp; hospital for SU reasons </a:t>
            </a:r>
            <a:r>
              <a:rPr lang="en-US" sz="1900" b="1" u="sng" dirty="0"/>
              <a:t>(1)</a:t>
            </a:r>
          </a:p>
          <a:p>
            <a:pPr marL="0" indent="0">
              <a:buNone/>
            </a:pPr>
            <a:r>
              <a:rPr lang="en-US" sz="2200" dirty="0"/>
              <a:t>H - 11						H – 165 ER</a:t>
            </a:r>
          </a:p>
          <a:p>
            <a:pPr marL="0" indent="0">
              <a:buNone/>
            </a:pPr>
            <a:r>
              <a:rPr lang="en-US" sz="2200" dirty="0"/>
              <a:t>M - 12						M – 109 ER &amp; 8 hospital = 117</a:t>
            </a:r>
          </a:p>
          <a:p>
            <a:pPr marL="0" indent="0">
              <a:buNone/>
            </a:pPr>
            <a:r>
              <a:rPr lang="en-US" sz="2200" dirty="0"/>
              <a:t>S –suppressed between 1-5			S – 168 ER &amp; 11 hospital = 179</a:t>
            </a:r>
          </a:p>
          <a:p>
            <a:pPr marL="0" indent="0">
              <a:buNone/>
            </a:pPr>
            <a:r>
              <a:rPr lang="en-US" sz="2200" dirty="0"/>
              <a:t>Iowa – 661 (44% increase)			</a:t>
            </a:r>
          </a:p>
        </p:txBody>
      </p:sp>
      <p:pic>
        <p:nvPicPr>
          <p:cNvPr id="4" name="Picture 3">
            <a:extLst>
              <a:ext uri="{FF2B5EF4-FFF2-40B4-BE49-F238E27FC236}">
                <a16:creationId xmlns:a16="http://schemas.microsoft.com/office/drawing/2014/main" id="{3B001EA2-9859-366F-1A6A-ABDD8A85BC20}"/>
              </a:ext>
            </a:extLst>
          </p:cNvPr>
          <p:cNvPicPr>
            <a:picLocks noChangeAspect="1"/>
          </p:cNvPicPr>
          <p:nvPr/>
        </p:nvPicPr>
        <p:blipFill>
          <a:blip r:embed="rId2"/>
          <a:stretch>
            <a:fillRect/>
          </a:stretch>
        </p:blipFill>
        <p:spPr>
          <a:xfrm>
            <a:off x="10338761" y="5161280"/>
            <a:ext cx="1360756" cy="1295019"/>
          </a:xfrm>
          <a:prstGeom prst="rect">
            <a:avLst/>
          </a:prstGeom>
        </p:spPr>
      </p:pic>
    </p:spTree>
    <p:extLst>
      <p:ext uri="{BB962C8B-B14F-4D97-AF65-F5344CB8AC3E}">
        <p14:creationId xmlns:p14="http://schemas.microsoft.com/office/powerpoint/2010/main" val="2323784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D40C-F5B2-51A1-7763-8EFD3185AB6F}"/>
              </a:ext>
            </a:extLst>
          </p:cNvPr>
          <p:cNvSpPr>
            <a:spLocks noGrp="1"/>
          </p:cNvSpPr>
          <p:nvPr>
            <p:ph type="title"/>
          </p:nvPr>
        </p:nvSpPr>
        <p:spPr>
          <a:xfrm>
            <a:off x="838199" y="365125"/>
            <a:ext cx="10861317" cy="1325563"/>
          </a:xfrm>
        </p:spPr>
        <p:txBody>
          <a:bodyPr>
            <a:normAutofit/>
          </a:bodyPr>
          <a:lstStyle/>
          <a:p>
            <a:r>
              <a:rPr lang="en-US" sz="3600" b="1" dirty="0">
                <a:solidFill>
                  <a:schemeClr val="accent2"/>
                </a:solidFill>
              </a:rPr>
              <a:t>Prevention Education Data / Substance Use Prevention</a:t>
            </a:r>
          </a:p>
        </p:txBody>
      </p:sp>
      <p:sp>
        <p:nvSpPr>
          <p:cNvPr id="3" name="Content Placeholder 2">
            <a:extLst>
              <a:ext uri="{FF2B5EF4-FFF2-40B4-BE49-F238E27FC236}">
                <a16:creationId xmlns:a16="http://schemas.microsoft.com/office/drawing/2014/main" id="{3DC38E65-3C6E-DB14-E9E8-8ACE25461124}"/>
              </a:ext>
            </a:extLst>
          </p:cNvPr>
          <p:cNvSpPr>
            <a:spLocks noGrp="1"/>
          </p:cNvSpPr>
          <p:nvPr>
            <p:ph idx="1"/>
          </p:nvPr>
        </p:nvSpPr>
        <p:spPr>
          <a:xfrm>
            <a:off x="838200" y="1825625"/>
            <a:ext cx="11003280" cy="4351338"/>
          </a:xfrm>
        </p:spPr>
        <p:txBody>
          <a:bodyPr>
            <a:normAutofit/>
          </a:bodyPr>
          <a:lstStyle/>
          <a:p>
            <a:pPr marL="0" indent="0">
              <a:buNone/>
            </a:pPr>
            <a:r>
              <a:rPr lang="en-US" sz="2200" b="1" u="sng" dirty="0"/>
              <a:t>Alcohol use age 12-17	</a:t>
            </a:r>
            <a:r>
              <a:rPr lang="en-US" sz="2000" b="1" u="sng" dirty="0"/>
              <a:t> </a:t>
            </a:r>
            <a:r>
              <a:rPr lang="en-US" sz="1800" dirty="0"/>
              <a:t>(9)</a:t>
            </a:r>
            <a:r>
              <a:rPr lang="en-US" sz="2200" dirty="0"/>
              <a:t>		</a:t>
            </a:r>
            <a:r>
              <a:rPr lang="en-US" sz="2200" b="1" u="sng" dirty="0"/>
              <a:t>Binge Alcohol use age 18-25 </a:t>
            </a:r>
            <a:r>
              <a:rPr lang="en-US" sz="1800" dirty="0"/>
              <a:t>(9)</a:t>
            </a:r>
            <a:endParaRPr lang="en-US" sz="2000" b="1" u="sng" dirty="0"/>
          </a:p>
          <a:p>
            <a:pPr marL="0" indent="0">
              <a:buNone/>
            </a:pPr>
            <a:r>
              <a:rPr lang="en-US" sz="2000" dirty="0"/>
              <a:t>Region – 10%				Region – 78%</a:t>
            </a:r>
          </a:p>
          <a:p>
            <a:pPr marL="0" indent="0">
              <a:buNone/>
            </a:pPr>
            <a:r>
              <a:rPr lang="en-US" sz="2000" dirty="0"/>
              <a:t>Iowa – 10%				Iowa – 42%</a:t>
            </a:r>
          </a:p>
          <a:p>
            <a:pPr marL="0" indent="0">
              <a:buNone/>
            </a:pPr>
            <a:r>
              <a:rPr lang="en-US" sz="2000" dirty="0"/>
              <a:t>US – 9%					US – 35%</a:t>
            </a:r>
          </a:p>
          <a:p>
            <a:pPr marL="0" indent="0">
              <a:buNone/>
            </a:pPr>
            <a:endParaRPr lang="en-US" sz="2200" dirty="0"/>
          </a:p>
          <a:p>
            <a:pPr marL="0" indent="0">
              <a:buNone/>
            </a:pPr>
            <a:r>
              <a:rPr lang="en-US" sz="2200" b="1" u="sng" dirty="0"/>
              <a:t>Marijuana use age 12-17</a:t>
            </a:r>
            <a:r>
              <a:rPr lang="en-US" sz="2200" dirty="0"/>
              <a:t> </a:t>
            </a:r>
            <a:r>
              <a:rPr lang="en-US" sz="1800" dirty="0"/>
              <a:t>(9)	</a:t>
            </a:r>
            <a:r>
              <a:rPr lang="en-US" sz="2200" dirty="0"/>
              <a:t>	</a:t>
            </a:r>
            <a:r>
              <a:rPr lang="en-US" sz="2200" b="1" u="sng" dirty="0"/>
              <a:t>Marijuana use age 18-25</a:t>
            </a:r>
            <a:r>
              <a:rPr lang="en-US" sz="1800" b="1" u="sng" dirty="0"/>
              <a:t> </a:t>
            </a:r>
            <a:r>
              <a:rPr lang="en-US" sz="1800" dirty="0"/>
              <a:t>(9)</a:t>
            </a:r>
            <a:endParaRPr lang="en-US" sz="1800" b="1" u="sng" dirty="0"/>
          </a:p>
          <a:p>
            <a:pPr marL="0" indent="0">
              <a:buNone/>
            </a:pPr>
            <a:r>
              <a:rPr lang="en-US" sz="2000" dirty="0"/>
              <a:t>Region – 14%				Region - 32%</a:t>
            </a:r>
          </a:p>
          <a:p>
            <a:pPr marL="0" indent="0">
              <a:buNone/>
            </a:pPr>
            <a:r>
              <a:rPr lang="en-US" sz="2000" dirty="0"/>
              <a:t>Iowa – 12%				Iowa – 30%</a:t>
            </a:r>
          </a:p>
          <a:p>
            <a:pPr marL="0" indent="0">
              <a:buNone/>
            </a:pPr>
            <a:r>
              <a:rPr lang="en-US" sz="2000" dirty="0"/>
              <a:t>US – 16%				US – 35%</a:t>
            </a:r>
          </a:p>
        </p:txBody>
      </p:sp>
      <p:pic>
        <p:nvPicPr>
          <p:cNvPr id="4" name="Picture 3">
            <a:extLst>
              <a:ext uri="{FF2B5EF4-FFF2-40B4-BE49-F238E27FC236}">
                <a16:creationId xmlns:a16="http://schemas.microsoft.com/office/drawing/2014/main" id="{3B001EA2-9859-366F-1A6A-ABDD8A85BC20}"/>
              </a:ext>
            </a:extLst>
          </p:cNvPr>
          <p:cNvPicPr>
            <a:picLocks noChangeAspect="1"/>
          </p:cNvPicPr>
          <p:nvPr/>
        </p:nvPicPr>
        <p:blipFill>
          <a:blip r:embed="rId2"/>
          <a:stretch>
            <a:fillRect/>
          </a:stretch>
        </p:blipFill>
        <p:spPr>
          <a:xfrm>
            <a:off x="10338761" y="5161280"/>
            <a:ext cx="1360756" cy="1295019"/>
          </a:xfrm>
          <a:prstGeom prst="rect">
            <a:avLst/>
          </a:prstGeom>
        </p:spPr>
      </p:pic>
    </p:spTree>
    <p:extLst>
      <p:ext uri="{BB962C8B-B14F-4D97-AF65-F5344CB8AC3E}">
        <p14:creationId xmlns:p14="http://schemas.microsoft.com/office/powerpoint/2010/main" val="404260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4E5F62-41A0-2D87-80C2-851DC84DACE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kern="1200">
                <a:solidFill>
                  <a:schemeClr val="tx1"/>
                </a:solidFill>
                <a:latin typeface="+mj-lt"/>
                <a:ea typeface="+mj-ea"/>
                <a:cs typeface="+mj-cs"/>
              </a:rPr>
              <a:t>Childcare &amp; Early Childhood Education</a:t>
            </a:r>
          </a:p>
        </p:txBody>
      </p:sp>
      <p:sp>
        <p:nvSpPr>
          <p:cNvPr id="1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AB33D486-2AB5-BFEF-958C-83A486A0A008}"/>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r>
              <a:rPr lang="en-US" sz="1500" b="1"/>
              <a:t>Early Childhood Education </a:t>
            </a:r>
            <a:r>
              <a:rPr lang="en-US" sz="1500"/>
              <a:t>– programs to provide preschool children of disadvantaged families compensatory education to offset effects of social deprivation</a:t>
            </a:r>
          </a:p>
          <a:p>
            <a:pPr indent="-228600">
              <a:buFont typeface="Arial" panose="020B0604020202020204" pitchFamily="34" charset="0"/>
              <a:buChar char="•"/>
            </a:pPr>
            <a:endParaRPr lang="en-US" sz="1500"/>
          </a:p>
          <a:p>
            <a:pPr indent="-228600">
              <a:buFont typeface="Arial" panose="020B0604020202020204" pitchFamily="34" charset="0"/>
              <a:buChar char="•"/>
            </a:pPr>
            <a:r>
              <a:rPr lang="en-US" sz="1500" b="1"/>
              <a:t>Early Intervention </a:t>
            </a:r>
            <a:r>
              <a:rPr lang="en-US" sz="1500"/>
              <a:t>– home visitation programs for early intervention to mobilize resources in a child and family centered, strength-based process with planning. </a:t>
            </a:r>
          </a:p>
          <a:p>
            <a:pPr indent="-228600">
              <a:buFont typeface="Arial" panose="020B0604020202020204" pitchFamily="34" charset="0"/>
              <a:buChar char="•"/>
            </a:pPr>
            <a:endParaRPr lang="en-US" sz="1500"/>
          </a:p>
          <a:p>
            <a:pPr indent="-228600">
              <a:buFont typeface="Arial" panose="020B0604020202020204" pitchFamily="34" charset="0"/>
              <a:buChar char="•"/>
            </a:pPr>
            <a:r>
              <a:rPr lang="en-US" sz="1500" b="1"/>
              <a:t>Educational services for parents/caregivers </a:t>
            </a:r>
            <a:r>
              <a:rPr lang="en-US" sz="1500"/>
              <a:t>– educational classes to provide support and resources to help parents meet their children’s educational and emotional needs.</a:t>
            </a:r>
          </a:p>
          <a:p>
            <a:pPr indent="-228600">
              <a:buFont typeface="Arial" panose="020B0604020202020204" pitchFamily="34" charset="0"/>
              <a:buChar char="•"/>
            </a:pPr>
            <a:endParaRPr lang="en-US" sz="1500"/>
          </a:p>
        </p:txBody>
      </p:sp>
      <p:pic>
        <p:nvPicPr>
          <p:cNvPr id="9" name="Content Placeholder 8">
            <a:extLst>
              <a:ext uri="{FF2B5EF4-FFF2-40B4-BE49-F238E27FC236}">
                <a16:creationId xmlns:a16="http://schemas.microsoft.com/office/drawing/2014/main" id="{833DC57D-CB25-A5A3-13A6-7344F4A402E0}"/>
              </a:ext>
            </a:extLst>
          </p:cNvPr>
          <p:cNvPicPr>
            <a:picLocks noGrp="1" noChangeAspect="1"/>
          </p:cNvPicPr>
          <p:nvPr>
            <p:ph idx="1"/>
          </p:nvPr>
        </p:nvPicPr>
        <p:blipFill>
          <a:blip r:embed="rId2"/>
          <a:stretch>
            <a:fillRect/>
          </a:stretch>
        </p:blipFill>
        <p:spPr>
          <a:xfrm>
            <a:off x="6099048" y="706339"/>
            <a:ext cx="5458968" cy="5445321"/>
          </a:xfrm>
          <a:prstGeom prst="rect">
            <a:avLst/>
          </a:prstGeom>
        </p:spPr>
      </p:pic>
      <p:pic>
        <p:nvPicPr>
          <p:cNvPr id="10" name="Picture 9" descr="A logo with orange and blue lines&#10;&#10;Description automatically generated">
            <a:extLst>
              <a:ext uri="{FF2B5EF4-FFF2-40B4-BE49-F238E27FC236}">
                <a16:creationId xmlns:a16="http://schemas.microsoft.com/office/drawing/2014/main" id="{6658D8B9-924B-A34E-60D7-6EB50DD96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2220728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0820871-D887-3620-BD55-EEEC9F732CD1}"/>
              </a:ext>
            </a:extLst>
          </p:cNvPr>
          <p:cNvPicPr>
            <a:picLocks noChangeAspect="1"/>
          </p:cNvPicPr>
          <p:nvPr/>
        </p:nvPicPr>
        <p:blipFill rotWithShape="1">
          <a:blip r:embed="rId2"/>
          <a:srcRect b="11084"/>
          <a:stretch/>
        </p:blipFill>
        <p:spPr>
          <a:xfrm>
            <a:off x="20" y="1282"/>
            <a:ext cx="12191980" cy="6856718"/>
          </a:xfrm>
          <a:prstGeom prst="rect">
            <a:avLst/>
          </a:prstGeom>
        </p:spPr>
      </p:pic>
    </p:spTree>
    <p:extLst>
      <p:ext uri="{BB962C8B-B14F-4D97-AF65-F5344CB8AC3E}">
        <p14:creationId xmlns:p14="http://schemas.microsoft.com/office/powerpoint/2010/main" val="300056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FFB3-5D11-3534-40B2-6042B6C9F090}"/>
              </a:ext>
            </a:extLst>
          </p:cNvPr>
          <p:cNvSpPr>
            <a:spLocks noGrp="1"/>
          </p:cNvSpPr>
          <p:nvPr>
            <p:ph type="title"/>
          </p:nvPr>
        </p:nvSpPr>
        <p:spPr/>
        <p:txBody>
          <a:bodyPr/>
          <a:lstStyle/>
          <a:p>
            <a:r>
              <a:rPr lang="en-US" b="1" dirty="0">
                <a:solidFill>
                  <a:schemeClr val="accent2"/>
                </a:solidFill>
              </a:rPr>
              <a:t>Childcare &amp; Early Childhood Education</a:t>
            </a:r>
          </a:p>
        </p:txBody>
      </p:sp>
      <p:sp>
        <p:nvSpPr>
          <p:cNvPr id="3" name="Content Placeholder 2">
            <a:extLst>
              <a:ext uri="{FF2B5EF4-FFF2-40B4-BE49-F238E27FC236}">
                <a16:creationId xmlns:a16="http://schemas.microsoft.com/office/drawing/2014/main" id="{5E1F7AB1-2AB7-A03E-5F7E-D3A2F6DD823B}"/>
              </a:ext>
            </a:extLst>
          </p:cNvPr>
          <p:cNvSpPr>
            <a:spLocks noGrp="1"/>
          </p:cNvSpPr>
          <p:nvPr>
            <p:ph idx="1"/>
          </p:nvPr>
        </p:nvSpPr>
        <p:spPr>
          <a:xfrm>
            <a:off x="844296" y="1786996"/>
            <a:ext cx="10515600" cy="4351338"/>
          </a:xfrm>
        </p:spPr>
        <p:txBody>
          <a:bodyPr>
            <a:normAutofit fontScale="92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b="1" u="sng" dirty="0"/>
          </a:p>
          <a:p>
            <a:pPr marL="0" indent="0">
              <a:buNone/>
            </a:pPr>
            <a:endParaRPr lang="en-US" b="1" u="sng" dirty="0"/>
          </a:p>
          <a:p>
            <a:pPr marL="0" indent="0">
              <a:buNone/>
            </a:pPr>
            <a:endParaRPr lang="en-US" b="1" u="sng" dirty="0"/>
          </a:p>
          <a:p>
            <a:pPr marL="0" indent="0">
              <a:buNone/>
            </a:pPr>
            <a:r>
              <a:rPr lang="en-US" b="1" u="sng" dirty="0"/>
              <a:t>Annual cost of infant care </a:t>
            </a:r>
            <a:r>
              <a:rPr lang="en-US" sz="2200" b="1" dirty="0"/>
              <a:t>(4)  </a:t>
            </a:r>
            <a:r>
              <a:rPr lang="en-US" dirty="0"/>
              <a:t>	</a:t>
            </a:r>
          </a:p>
          <a:p>
            <a:pPr marL="0" indent="0">
              <a:buNone/>
            </a:pPr>
            <a:r>
              <a:rPr lang="en-US" sz="2200" dirty="0"/>
              <a:t>H - $8,466				</a:t>
            </a:r>
          </a:p>
          <a:p>
            <a:pPr marL="0" indent="0">
              <a:buNone/>
            </a:pPr>
            <a:r>
              <a:rPr lang="en-US" sz="2200" dirty="0"/>
              <a:t>M - $7,488				</a:t>
            </a:r>
          </a:p>
          <a:p>
            <a:pPr marL="0" indent="0">
              <a:buNone/>
            </a:pPr>
            <a:r>
              <a:rPr lang="en-US" sz="2200" dirty="0"/>
              <a:t>S - $8,125				</a:t>
            </a:r>
          </a:p>
          <a:p>
            <a:pPr marL="0" indent="0">
              <a:buNone/>
            </a:pPr>
            <a:r>
              <a:rPr lang="en-US" sz="2200" dirty="0"/>
              <a:t>Iowa - $11,129</a:t>
            </a:r>
          </a:p>
        </p:txBody>
      </p:sp>
      <p:pic>
        <p:nvPicPr>
          <p:cNvPr id="5" name="Picture 4">
            <a:extLst>
              <a:ext uri="{FF2B5EF4-FFF2-40B4-BE49-F238E27FC236}">
                <a16:creationId xmlns:a16="http://schemas.microsoft.com/office/drawing/2014/main" id="{93CDAA72-1BE8-58F5-A3B5-6F1AEB80AED4}"/>
              </a:ext>
            </a:extLst>
          </p:cNvPr>
          <p:cNvPicPr>
            <a:picLocks noChangeAspect="1"/>
          </p:cNvPicPr>
          <p:nvPr/>
        </p:nvPicPr>
        <p:blipFill>
          <a:blip r:embed="rId2"/>
          <a:stretch>
            <a:fillRect/>
          </a:stretch>
        </p:blipFill>
        <p:spPr>
          <a:xfrm>
            <a:off x="10338761" y="5161280"/>
            <a:ext cx="1360756" cy="1295019"/>
          </a:xfrm>
          <a:prstGeom prst="rect">
            <a:avLst/>
          </a:prstGeom>
        </p:spPr>
      </p:pic>
      <p:graphicFrame>
        <p:nvGraphicFramePr>
          <p:cNvPr id="6" name="Table 5">
            <a:extLst>
              <a:ext uri="{FF2B5EF4-FFF2-40B4-BE49-F238E27FC236}">
                <a16:creationId xmlns:a16="http://schemas.microsoft.com/office/drawing/2014/main" id="{31C92CC2-BA93-F4E7-A64F-F8005AF674BC}"/>
              </a:ext>
            </a:extLst>
          </p:cNvPr>
          <p:cNvGraphicFramePr>
            <a:graphicFrameLocks noGrp="1"/>
          </p:cNvGraphicFramePr>
          <p:nvPr>
            <p:extLst>
              <p:ext uri="{D42A27DB-BD31-4B8C-83A1-F6EECF244321}">
                <p14:modId xmlns:p14="http://schemas.microsoft.com/office/powerpoint/2010/main" val="3123689990"/>
              </p:ext>
            </p:extLst>
          </p:nvPr>
        </p:nvGraphicFramePr>
        <p:xfrm>
          <a:off x="498579" y="1720426"/>
          <a:ext cx="10602236" cy="2219960"/>
        </p:xfrm>
        <a:graphic>
          <a:graphicData uri="http://schemas.openxmlformats.org/drawingml/2006/table">
            <a:tbl>
              <a:tblPr firstRow="1" bandRow="1">
                <a:tableStyleId>{5C22544A-7EE6-4342-B048-85BDC9FD1C3A}</a:tableStyleId>
              </a:tblPr>
              <a:tblGrid>
                <a:gridCol w="5280429">
                  <a:extLst>
                    <a:ext uri="{9D8B030D-6E8A-4147-A177-3AD203B41FA5}">
                      <a16:colId xmlns:a16="http://schemas.microsoft.com/office/drawing/2014/main" val="4102520803"/>
                    </a:ext>
                  </a:extLst>
                </a:gridCol>
                <a:gridCol w="2011680">
                  <a:extLst>
                    <a:ext uri="{9D8B030D-6E8A-4147-A177-3AD203B41FA5}">
                      <a16:colId xmlns:a16="http://schemas.microsoft.com/office/drawing/2014/main" val="1558901381"/>
                    </a:ext>
                  </a:extLst>
                </a:gridCol>
                <a:gridCol w="1764792">
                  <a:extLst>
                    <a:ext uri="{9D8B030D-6E8A-4147-A177-3AD203B41FA5}">
                      <a16:colId xmlns:a16="http://schemas.microsoft.com/office/drawing/2014/main" val="2909039234"/>
                    </a:ext>
                  </a:extLst>
                </a:gridCol>
                <a:gridCol w="1545335">
                  <a:extLst>
                    <a:ext uri="{9D8B030D-6E8A-4147-A177-3AD203B41FA5}">
                      <a16:colId xmlns:a16="http://schemas.microsoft.com/office/drawing/2014/main" val="1071232278"/>
                    </a:ext>
                  </a:extLst>
                </a:gridCol>
              </a:tblGrid>
              <a:tr h="0">
                <a:tc>
                  <a:txBody>
                    <a:bodyPr/>
                    <a:lstStyle/>
                    <a:p>
                      <a:endParaRPr lang="en-US" dirty="0"/>
                    </a:p>
                  </a:txBody>
                  <a:tcPr/>
                </a:tc>
                <a:tc>
                  <a:txBody>
                    <a:bodyPr/>
                    <a:lstStyle/>
                    <a:p>
                      <a:r>
                        <a:rPr lang="en-US" dirty="0"/>
                        <a:t>Harrison</a:t>
                      </a:r>
                    </a:p>
                  </a:txBody>
                  <a:tcPr/>
                </a:tc>
                <a:tc>
                  <a:txBody>
                    <a:bodyPr/>
                    <a:lstStyle/>
                    <a:p>
                      <a:r>
                        <a:rPr lang="en-US" dirty="0"/>
                        <a:t>Shelby</a:t>
                      </a:r>
                    </a:p>
                  </a:txBody>
                  <a:tcPr/>
                </a:tc>
                <a:tc>
                  <a:txBody>
                    <a:bodyPr/>
                    <a:lstStyle/>
                    <a:p>
                      <a:r>
                        <a:rPr lang="en-US" dirty="0"/>
                        <a:t>Monona</a:t>
                      </a:r>
                    </a:p>
                  </a:txBody>
                  <a:tcPr/>
                </a:tc>
                <a:extLst>
                  <a:ext uri="{0D108BD9-81ED-4DB2-BD59-A6C34878D82A}">
                    <a16:rowId xmlns:a16="http://schemas.microsoft.com/office/drawing/2014/main" val="3992759847"/>
                  </a:ext>
                </a:extLst>
              </a:tr>
              <a:tr h="370840">
                <a:tc>
                  <a:txBody>
                    <a:bodyPr/>
                    <a:lstStyle/>
                    <a:p>
                      <a:r>
                        <a:rPr lang="en-US" dirty="0"/>
                        <a:t>Children 0-6</a:t>
                      </a:r>
                    </a:p>
                  </a:txBody>
                  <a:tcPr/>
                </a:tc>
                <a:tc>
                  <a:txBody>
                    <a:bodyPr/>
                    <a:lstStyle/>
                    <a:p>
                      <a:r>
                        <a:rPr lang="en-US" dirty="0"/>
                        <a:t>980</a:t>
                      </a:r>
                    </a:p>
                  </a:txBody>
                  <a:tcPr/>
                </a:tc>
                <a:tc>
                  <a:txBody>
                    <a:bodyPr/>
                    <a:lstStyle/>
                    <a:p>
                      <a:r>
                        <a:rPr lang="en-US" dirty="0"/>
                        <a:t>540</a:t>
                      </a:r>
                    </a:p>
                  </a:txBody>
                  <a:tcPr/>
                </a:tc>
                <a:tc>
                  <a:txBody>
                    <a:bodyPr/>
                    <a:lstStyle/>
                    <a:p>
                      <a:r>
                        <a:rPr lang="en-US" dirty="0"/>
                        <a:t>740</a:t>
                      </a:r>
                    </a:p>
                  </a:txBody>
                  <a:tcPr/>
                </a:tc>
                <a:extLst>
                  <a:ext uri="{0D108BD9-81ED-4DB2-BD59-A6C34878D82A}">
                    <a16:rowId xmlns:a16="http://schemas.microsoft.com/office/drawing/2014/main" val="31489805"/>
                  </a:ext>
                </a:extLst>
              </a:tr>
              <a:tr h="370840">
                <a:tc>
                  <a:txBody>
                    <a:bodyPr/>
                    <a:lstStyle/>
                    <a:p>
                      <a:r>
                        <a:rPr lang="en-US" dirty="0"/>
                        <a:t>Total spots</a:t>
                      </a:r>
                    </a:p>
                  </a:txBody>
                  <a:tcPr/>
                </a:tc>
                <a:tc>
                  <a:txBody>
                    <a:bodyPr/>
                    <a:lstStyle/>
                    <a:p>
                      <a:r>
                        <a:rPr lang="en-US" dirty="0"/>
                        <a:t>493</a:t>
                      </a:r>
                    </a:p>
                  </a:txBody>
                  <a:tcPr/>
                </a:tc>
                <a:tc>
                  <a:txBody>
                    <a:bodyPr/>
                    <a:lstStyle/>
                    <a:p>
                      <a:r>
                        <a:rPr lang="en-US" dirty="0"/>
                        <a:t>366</a:t>
                      </a:r>
                    </a:p>
                  </a:txBody>
                  <a:tcPr/>
                </a:tc>
                <a:tc>
                  <a:txBody>
                    <a:bodyPr/>
                    <a:lstStyle/>
                    <a:p>
                      <a:r>
                        <a:rPr lang="en-US" dirty="0"/>
                        <a:t>432</a:t>
                      </a:r>
                    </a:p>
                  </a:txBody>
                  <a:tcPr/>
                </a:tc>
                <a:extLst>
                  <a:ext uri="{0D108BD9-81ED-4DB2-BD59-A6C34878D82A}">
                    <a16:rowId xmlns:a16="http://schemas.microsoft.com/office/drawing/2014/main" val="3672473460"/>
                  </a:ext>
                </a:extLst>
              </a:tr>
              <a:tr h="370840">
                <a:tc>
                  <a:txBody>
                    <a:bodyPr/>
                    <a:lstStyle/>
                    <a:p>
                      <a:r>
                        <a:rPr lang="en-US" dirty="0"/>
                        <a:t>Family w all parents working w children under 6</a:t>
                      </a:r>
                    </a:p>
                  </a:txBody>
                  <a:tcPr/>
                </a:tc>
                <a:tc>
                  <a:txBody>
                    <a:bodyPr/>
                    <a:lstStyle/>
                    <a:p>
                      <a:r>
                        <a:rPr lang="en-US" dirty="0"/>
                        <a:t>88%</a:t>
                      </a:r>
                    </a:p>
                  </a:txBody>
                  <a:tcPr/>
                </a:tc>
                <a:tc>
                  <a:txBody>
                    <a:bodyPr/>
                    <a:lstStyle/>
                    <a:p>
                      <a:r>
                        <a:rPr lang="en-US" dirty="0"/>
                        <a:t>67%</a:t>
                      </a:r>
                    </a:p>
                  </a:txBody>
                  <a:tcPr/>
                </a:tc>
                <a:tc>
                  <a:txBody>
                    <a:bodyPr/>
                    <a:lstStyle/>
                    <a:p>
                      <a:r>
                        <a:rPr lang="en-US" dirty="0"/>
                        <a:t>72%</a:t>
                      </a:r>
                    </a:p>
                  </a:txBody>
                  <a:tcPr/>
                </a:tc>
                <a:extLst>
                  <a:ext uri="{0D108BD9-81ED-4DB2-BD59-A6C34878D82A}">
                    <a16:rowId xmlns:a16="http://schemas.microsoft.com/office/drawing/2014/main" val="492428423"/>
                  </a:ext>
                </a:extLst>
              </a:tr>
              <a:tr h="370840">
                <a:tc>
                  <a:txBody>
                    <a:bodyPr/>
                    <a:lstStyle/>
                    <a:p>
                      <a:r>
                        <a:rPr lang="en-US" dirty="0"/>
                        <a:t>Median income</a:t>
                      </a:r>
                    </a:p>
                  </a:txBody>
                  <a:tcPr/>
                </a:tc>
                <a:tc>
                  <a:txBody>
                    <a:bodyPr/>
                    <a:lstStyle/>
                    <a:p>
                      <a:r>
                        <a:rPr lang="en-US" dirty="0"/>
                        <a:t>$81,698</a:t>
                      </a:r>
                    </a:p>
                  </a:txBody>
                  <a:tcPr/>
                </a:tc>
                <a:tc>
                  <a:txBody>
                    <a:bodyPr/>
                    <a:lstStyle/>
                    <a:p>
                      <a:r>
                        <a:rPr lang="en-US" dirty="0"/>
                        <a:t>$71,688</a:t>
                      </a:r>
                    </a:p>
                  </a:txBody>
                  <a:tcPr/>
                </a:tc>
                <a:tc>
                  <a:txBody>
                    <a:bodyPr/>
                    <a:lstStyle/>
                    <a:p>
                      <a:r>
                        <a:rPr lang="en-US" dirty="0"/>
                        <a:t>$87,147</a:t>
                      </a:r>
                    </a:p>
                  </a:txBody>
                  <a:tcPr/>
                </a:tc>
                <a:extLst>
                  <a:ext uri="{0D108BD9-81ED-4DB2-BD59-A6C34878D82A}">
                    <a16:rowId xmlns:a16="http://schemas.microsoft.com/office/drawing/2014/main" val="2150959574"/>
                  </a:ext>
                </a:extLst>
              </a:tr>
              <a:tr h="370840">
                <a:tc>
                  <a:txBody>
                    <a:bodyPr/>
                    <a:lstStyle/>
                    <a:p>
                      <a:r>
                        <a:rPr lang="en-US" dirty="0"/>
                        <a:t>Income on childcare</a:t>
                      </a:r>
                    </a:p>
                  </a:txBody>
                  <a:tcPr/>
                </a:tc>
                <a:tc>
                  <a:txBody>
                    <a:bodyPr/>
                    <a:lstStyle/>
                    <a:p>
                      <a:r>
                        <a:rPr lang="en-US" dirty="0"/>
                        <a:t>11%</a:t>
                      </a:r>
                    </a:p>
                  </a:txBody>
                  <a:tcPr/>
                </a:tc>
                <a:tc>
                  <a:txBody>
                    <a:bodyPr/>
                    <a:lstStyle/>
                    <a:p>
                      <a:r>
                        <a:rPr lang="en-US" dirty="0"/>
                        <a:t>10%</a:t>
                      </a:r>
                    </a:p>
                  </a:txBody>
                  <a:tcPr/>
                </a:tc>
                <a:tc>
                  <a:txBody>
                    <a:bodyPr/>
                    <a:lstStyle/>
                    <a:p>
                      <a:r>
                        <a:rPr lang="en-US" dirty="0"/>
                        <a:t>9%</a:t>
                      </a:r>
                    </a:p>
                  </a:txBody>
                  <a:tcPr/>
                </a:tc>
                <a:extLst>
                  <a:ext uri="{0D108BD9-81ED-4DB2-BD59-A6C34878D82A}">
                    <a16:rowId xmlns:a16="http://schemas.microsoft.com/office/drawing/2014/main" val="3398322046"/>
                  </a:ext>
                </a:extLst>
              </a:tr>
            </a:tbl>
          </a:graphicData>
        </a:graphic>
      </p:graphicFrame>
    </p:spTree>
    <p:extLst>
      <p:ext uri="{BB962C8B-B14F-4D97-AF65-F5344CB8AC3E}">
        <p14:creationId xmlns:p14="http://schemas.microsoft.com/office/powerpoint/2010/main" val="4236751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FFB3-5D11-3534-40B2-6042B6C9F090}"/>
              </a:ext>
            </a:extLst>
          </p:cNvPr>
          <p:cNvSpPr>
            <a:spLocks noGrp="1"/>
          </p:cNvSpPr>
          <p:nvPr>
            <p:ph type="title"/>
          </p:nvPr>
        </p:nvSpPr>
        <p:spPr/>
        <p:txBody>
          <a:bodyPr/>
          <a:lstStyle/>
          <a:p>
            <a:r>
              <a:rPr lang="en-US" b="1" dirty="0">
                <a:solidFill>
                  <a:schemeClr val="accent2"/>
                </a:solidFill>
              </a:rPr>
              <a:t>Childcare &amp; Early Childhood Education</a:t>
            </a:r>
          </a:p>
        </p:txBody>
      </p:sp>
      <p:sp>
        <p:nvSpPr>
          <p:cNvPr id="3" name="Content Placeholder 2">
            <a:extLst>
              <a:ext uri="{FF2B5EF4-FFF2-40B4-BE49-F238E27FC236}">
                <a16:creationId xmlns:a16="http://schemas.microsoft.com/office/drawing/2014/main" id="{5E1F7AB1-2AB7-A03E-5F7E-D3A2F6DD823B}"/>
              </a:ext>
            </a:extLst>
          </p:cNvPr>
          <p:cNvSpPr>
            <a:spLocks noGrp="1"/>
          </p:cNvSpPr>
          <p:nvPr>
            <p:ph idx="1"/>
          </p:nvPr>
        </p:nvSpPr>
        <p:spPr>
          <a:xfrm>
            <a:off x="502920" y="1825625"/>
            <a:ext cx="11237976" cy="4351338"/>
          </a:xfrm>
        </p:spPr>
        <p:txBody>
          <a:bodyPr>
            <a:normAutofit/>
          </a:bodyPr>
          <a:lstStyle/>
          <a:p>
            <a:pPr marL="0" indent="0">
              <a:buNone/>
            </a:pPr>
            <a:r>
              <a:rPr lang="en-US" b="1" u="sng" dirty="0"/>
              <a:t>¾ </a:t>
            </a:r>
            <a:r>
              <a:rPr lang="en-US" b="1" u="sng" dirty="0" err="1"/>
              <a:t>y.o</a:t>
            </a:r>
            <a:r>
              <a:rPr lang="en-US" b="1" u="sng" dirty="0"/>
              <a:t>. in preschool </a:t>
            </a:r>
            <a:r>
              <a:rPr lang="en-US" sz="2000" dirty="0"/>
              <a:t>(4)</a:t>
            </a:r>
            <a:endParaRPr lang="en-US" dirty="0"/>
          </a:p>
          <a:p>
            <a:pPr marL="0" indent="0">
              <a:buNone/>
            </a:pPr>
            <a:r>
              <a:rPr lang="en-US" sz="2400" dirty="0"/>
              <a:t>H – 59%</a:t>
            </a:r>
          </a:p>
          <a:p>
            <a:pPr marL="0" indent="0">
              <a:buNone/>
            </a:pPr>
            <a:r>
              <a:rPr lang="en-US" sz="2400" dirty="0"/>
              <a:t>M – 68%</a:t>
            </a:r>
          </a:p>
          <a:p>
            <a:pPr marL="0" indent="0">
              <a:buNone/>
            </a:pPr>
            <a:r>
              <a:rPr lang="en-US" sz="2400" dirty="0"/>
              <a:t>S – 38%</a:t>
            </a:r>
          </a:p>
          <a:p>
            <a:pPr marL="0" indent="0">
              <a:buNone/>
            </a:pPr>
            <a:r>
              <a:rPr lang="en-US" sz="2400" dirty="0"/>
              <a:t>Iowa – 46%</a:t>
            </a:r>
          </a:p>
          <a:p>
            <a:pPr marL="0" indent="0">
              <a:buNone/>
            </a:pPr>
            <a:endParaRPr lang="en-US" sz="2400" dirty="0"/>
          </a:p>
          <a:p>
            <a:pPr marL="0" indent="0">
              <a:buNone/>
            </a:pPr>
            <a:r>
              <a:rPr lang="en-US" sz="2400" b="1" u="sng" dirty="0"/>
              <a:t>School readiness – reach kindergarten readiness benchmark</a:t>
            </a:r>
            <a:r>
              <a:rPr lang="en-US" sz="2400" dirty="0"/>
              <a:t> </a:t>
            </a:r>
            <a:r>
              <a:rPr lang="en-US" sz="1900" dirty="0"/>
              <a:t>(6)</a:t>
            </a:r>
          </a:p>
          <a:p>
            <a:pPr marL="0" indent="0">
              <a:buNone/>
            </a:pPr>
            <a:r>
              <a:rPr lang="en-US" sz="2400" dirty="0"/>
              <a:t>	2021-2022 – 68%</a:t>
            </a:r>
          </a:p>
          <a:p>
            <a:pPr marL="0" indent="0">
              <a:buNone/>
            </a:pPr>
            <a:r>
              <a:rPr lang="en-US" sz="2400" dirty="0"/>
              <a:t>	2022-2023 – 72%</a:t>
            </a:r>
          </a:p>
        </p:txBody>
      </p:sp>
      <p:pic>
        <p:nvPicPr>
          <p:cNvPr id="4" name="Picture 3">
            <a:extLst>
              <a:ext uri="{FF2B5EF4-FFF2-40B4-BE49-F238E27FC236}">
                <a16:creationId xmlns:a16="http://schemas.microsoft.com/office/drawing/2014/main" id="{7B313A6E-11BB-4D4A-3C84-028DF8944CC6}"/>
              </a:ext>
            </a:extLst>
          </p:cNvPr>
          <p:cNvPicPr>
            <a:picLocks noChangeAspect="1"/>
          </p:cNvPicPr>
          <p:nvPr/>
        </p:nvPicPr>
        <p:blipFill>
          <a:blip r:embed="rId2"/>
          <a:stretch>
            <a:fillRect/>
          </a:stretch>
        </p:blipFill>
        <p:spPr>
          <a:xfrm>
            <a:off x="10381370" y="5019436"/>
            <a:ext cx="1359526" cy="1292464"/>
          </a:xfrm>
          <a:prstGeom prst="rect">
            <a:avLst/>
          </a:prstGeom>
        </p:spPr>
      </p:pic>
    </p:spTree>
    <p:extLst>
      <p:ext uri="{BB962C8B-B14F-4D97-AF65-F5344CB8AC3E}">
        <p14:creationId xmlns:p14="http://schemas.microsoft.com/office/powerpoint/2010/main" val="247253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dhesive notes on glass wall">
            <a:extLst>
              <a:ext uri="{FF2B5EF4-FFF2-40B4-BE49-F238E27FC236}">
                <a16:creationId xmlns:a16="http://schemas.microsoft.com/office/drawing/2014/main" id="{E925D68E-B8F8-6B04-808F-D85046E5F972}"/>
              </a:ext>
            </a:extLst>
          </p:cNvPr>
          <p:cNvPicPr>
            <a:picLocks noChangeAspect="1"/>
          </p:cNvPicPr>
          <p:nvPr/>
        </p:nvPicPr>
        <p:blipFill rotWithShape="1">
          <a:blip r:embed="rId2"/>
          <a:srcRect l="2350" r="3533" b="-1"/>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5DDCB1-B332-0839-6CB6-EC90609BD9F1}"/>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dirty="0">
                <a:solidFill>
                  <a:schemeClr val="accent2"/>
                </a:solidFill>
              </a:rPr>
              <a:t>How we got here </a:t>
            </a:r>
          </a:p>
        </p:txBody>
      </p:sp>
      <p:sp>
        <p:nvSpPr>
          <p:cNvPr id="3" name="Content Placeholder 2">
            <a:extLst>
              <a:ext uri="{FF2B5EF4-FFF2-40B4-BE49-F238E27FC236}">
                <a16:creationId xmlns:a16="http://schemas.microsoft.com/office/drawing/2014/main" id="{06851D49-8E25-6375-18E8-9E857F2B41A1}"/>
              </a:ext>
            </a:extLst>
          </p:cNvPr>
          <p:cNvSpPr>
            <a:spLocks noGrp="1"/>
          </p:cNvSpPr>
          <p:nvPr>
            <p:ph type="body" sz="half" idx="2"/>
          </p:nvPr>
        </p:nvSpPr>
        <p:spPr>
          <a:xfrm>
            <a:off x="7531610" y="1940560"/>
            <a:ext cx="4436870" cy="4338320"/>
          </a:xfrm>
        </p:spPr>
        <p:txBody>
          <a:bodyPr vert="horz" lIns="91440" tIns="45720" rIns="91440" bIns="45720" rtlCol="0">
            <a:normAutofit/>
          </a:bodyPr>
          <a:lstStyle/>
          <a:p>
            <a:pPr indent="-228600">
              <a:buFont typeface="Arial" panose="020B0604020202020204" pitchFamily="34" charset="0"/>
              <a:buChar char="•"/>
            </a:pPr>
            <a:r>
              <a:rPr lang="en-US" sz="2000" dirty="0"/>
              <a:t>February 2023 Service Array Meeting – Harlan </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Resource Deep Dive Meetings – March 2024</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Finalize Priorities – May 2024</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June 26, 2024 – start the work</a:t>
            </a:r>
          </a:p>
        </p:txBody>
      </p:sp>
    </p:spTree>
    <p:extLst>
      <p:ext uri="{BB962C8B-B14F-4D97-AF65-F5344CB8AC3E}">
        <p14:creationId xmlns:p14="http://schemas.microsoft.com/office/powerpoint/2010/main" val="17044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E97FBC-7A40-1D19-F522-8297FC9C90DC}"/>
              </a:ext>
            </a:extLst>
          </p:cNvPr>
          <p:cNvPicPr>
            <a:picLocks noChangeAspect="1"/>
          </p:cNvPicPr>
          <p:nvPr/>
        </p:nvPicPr>
        <p:blipFill>
          <a:blip r:embed="rId2"/>
          <a:stretch>
            <a:fillRect/>
          </a:stretch>
        </p:blipFill>
        <p:spPr>
          <a:xfrm>
            <a:off x="1031143" y="315273"/>
            <a:ext cx="3184847" cy="3184847"/>
          </a:xfrm>
          <a:prstGeom prst="rect">
            <a:avLst/>
          </a:prstGeom>
        </p:spPr>
      </p:pic>
      <p:pic>
        <p:nvPicPr>
          <p:cNvPr id="5" name="Picture 4">
            <a:extLst>
              <a:ext uri="{FF2B5EF4-FFF2-40B4-BE49-F238E27FC236}">
                <a16:creationId xmlns:a16="http://schemas.microsoft.com/office/drawing/2014/main" id="{FFD8BFAA-E79E-6D34-B96A-2395563D57B5}"/>
              </a:ext>
            </a:extLst>
          </p:cNvPr>
          <p:cNvPicPr>
            <a:picLocks noChangeAspect="1"/>
          </p:cNvPicPr>
          <p:nvPr/>
        </p:nvPicPr>
        <p:blipFill>
          <a:blip r:embed="rId3"/>
          <a:stretch>
            <a:fillRect/>
          </a:stretch>
        </p:blipFill>
        <p:spPr>
          <a:xfrm>
            <a:off x="4173321" y="358345"/>
            <a:ext cx="3184847" cy="3184847"/>
          </a:xfrm>
          <a:prstGeom prst="rect">
            <a:avLst/>
          </a:prstGeom>
        </p:spPr>
      </p:pic>
      <p:pic>
        <p:nvPicPr>
          <p:cNvPr id="6" name="Picture 5">
            <a:extLst>
              <a:ext uri="{FF2B5EF4-FFF2-40B4-BE49-F238E27FC236}">
                <a16:creationId xmlns:a16="http://schemas.microsoft.com/office/drawing/2014/main" id="{895EC697-F8C7-CCC5-A81F-5D2021DDAA88}"/>
              </a:ext>
            </a:extLst>
          </p:cNvPr>
          <p:cNvPicPr>
            <a:picLocks noChangeAspect="1"/>
          </p:cNvPicPr>
          <p:nvPr/>
        </p:nvPicPr>
        <p:blipFill>
          <a:blip r:embed="rId4"/>
          <a:stretch>
            <a:fillRect/>
          </a:stretch>
        </p:blipFill>
        <p:spPr>
          <a:xfrm>
            <a:off x="7350662" y="358345"/>
            <a:ext cx="3337658" cy="3337658"/>
          </a:xfrm>
          <a:prstGeom prst="rect">
            <a:avLst/>
          </a:prstGeom>
        </p:spPr>
      </p:pic>
      <p:pic>
        <p:nvPicPr>
          <p:cNvPr id="7" name="Picture 6">
            <a:extLst>
              <a:ext uri="{FF2B5EF4-FFF2-40B4-BE49-F238E27FC236}">
                <a16:creationId xmlns:a16="http://schemas.microsoft.com/office/drawing/2014/main" id="{0ACB027D-E763-9FE6-F0DD-580644E9FBB7}"/>
              </a:ext>
            </a:extLst>
          </p:cNvPr>
          <p:cNvPicPr>
            <a:picLocks noChangeAspect="1"/>
          </p:cNvPicPr>
          <p:nvPr/>
        </p:nvPicPr>
        <p:blipFill>
          <a:blip r:embed="rId5"/>
          <a:stretch>
            <a:fillRect/>
          </a:stretch>
        </p:blipFill>
        <p:spPr>
          <a:xfrm>
            <a:off x="2489201" y="3600603"/>
            <a:ext cx="3227936" cy="3227936"/>
          </a:xfrm>
          <a:prstGeom prst="rect">
            <a:avLst/>
          </a:prstGeom>
        </p:spPr>
      </p:pic>
      <p:pic>
        <p:nvPicPr>
          <p:cNvPr id="8" name="Picture 7">
            <a:extLst>
              <a:ext uri="{FF2B5EF4-FFF2-40B4-BE49-F238E27FC236}">
                <a16:creationId xmlns:a16="http://schemas.microsoft.com/office/drawing/2014/main" id="{439637A9-4C5B-D062-DEF0-77DE8B99335C}"/>
              </a:ext>
            </a:extLst>
          </p:cNvPr>
          <p:cNvPicPr>
            <a:picLocks noChangeAspect="1"/>
          </p:cNvPicPr>
          <p:nvPr/>
        </p:nvPicPr>
        <p:blipFill>
          <a:blip r:embed="rId6"/>
          <a:stretch>
            <a:fillRect/>
          </a:stretch>
        </p:blipFill>
        <p:spPr>
          <a:xfrm>
            <a:off x="5957606" y="3696003"/>
            <a:ext cx="3132536" cy="3132536"/>
          </a:xfrm>
          <a:prstGeom prst="rect">
            <a:avLst/>
          </a:prstGeom>
        </p:spPr>
      </p:pic>
    </p:spTree>
    <p:extLst>
      <p:ext uri="{BB962C8B-B14F-4D97-AF65-F5344CB8AC3E}">
        <p14:creationId xmlns:p14="http://schemas.microsoft.com/office/powerpoint/2010/main" val="591467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everal hands raised and ready to answer a question">
            <a:extLst>
              <a:ext uri="{FF2B5EF4-FFF2-40B4-BE49-F238E27FC236}">
                <a16:creationId xmlns:a16="http://schemas.microsoft.com/office/drawing/2014/main" id="{B850C86A-BD94-713A-217A-7C6B7F4B71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26" b="1260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BEA3AE-35FB-ED95-288A-8E954368CD63}"/>
              </a:ext>
            </a:extLst>
          </p:cNvPr>
          <p:cNvSpPr>
            <a:spLocks noGrp="1"/>
          </p:cNvSpPr>
          <p:nvPr>
            <p:ph type="title"/>
          </p:nvPr>
        </p:nvSpPr>
        <p:spPr>
          <a:xfrm>
            <a:off x="502613" y="2985802"/>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3200" b="1" dirty="0">
                <a:solidFill>
                  <a:schemeClr val="tx1">
                    <a:lumMod val="75000"/>
                    <a:lumOff val="25000"/>
                  </a:schemeClr>
                </a:solidFill>
              </a:rPr>
              <a:t>Questions</a:t>
            </a:r>
          </a:p>
        </p:txBody>
      </p:sp>
    </p:spTree>
    <p:extLst>
      <p:ext uri="{BB962C8B-B14F-4D97-AF65-F5344CB8AC3E}">
        <p14:creationId xmlns:p14="http://schemas.microsoft.com/office/powerpoint/2010/main" val="257579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38E5F-E8BF-06B7-419B-162762B1AB7C}"/>
              </a:ext>
            </a:extLst>
          </p:cNvPr>
          <p:cNvSpPr>
            <a:spLocks noGrp="1"/>
          </p:cNvSpPr>
          <p:nvPr>
            <p:ph type="title"/>
          </p:nvPr>
        </p:nvSpPr>
        <p:spPr>
          <a:xfrm>
            <a:off x="643468" y="643467"/>
            <a:ext cx="4620584" cy="2785533"/>
          </a:xfrm>
        </p:spPr>
        <p:txBody>
          <a:bodyPr vert="horz" lIns="91440" tIns="45720" rIns="91440" bIns="45720" rtlCol="0" anchor="b">
            <a:normAutofit/>
          </a:bodyPr>
          <a:lstStyle/>
          <a:p>
            <a:r>
              <a:rPr lang="en-US" b="1" dirty="0">
                <a:solidFill>
                  <a:schemeClr val="accent2"/>
                </a:solidFill>
              </a:rPr>
              <a:t>We need your help</a:t>
            </a:r>
          </a:p>
        </p:txBody>
      </p:sp>
      <p:sp>
        <p:nvSpPr>
          <p:cNvPr id="9" name="Content Placeholder 8">
            <a:extLst>
              <a:ext uri="{FF2B5EF4-FFF2-40B4-BE49-F238E27FC236}">
                <a16:creationId xmlns:a16="http://schemas.microsoft.com/office/drawing/2014/main" id="{F486251A-D11F-88A4-A2F7-57B5ACBD23EC}"/>
              </a:ext>
            </a:extLst>
          </p:cNvPr>
          <p:cNvSpPr>
            <a:spLocks noGrp="1"/>
          </p:cNvSpPr>
          <p:nvPr>
            <p:ph idx="1"/>
          </p:nvPr>
        </p:nvSpPr>
        <p:spPr>
          <a:xfrm>
            <a:off x="643466" y="3515360"/>
            <a:ext cx="5452533" cy="3017520"/>
          </a:xfrm>
        </p:spPr>
        <p:txBody>
          <a:bodyPr vert="horz" lIns="91440" tIns="45720" rIns="91440" bIns="45720" rtlCol="0">
            <a:normAutofit/>
          </a:bodyPr>
          <a:lstStyle/>
          <a:p>
            <a:pPr marL="0" indent="0">
              <a:buNone/>
            </a:pPr>
            <a:r>
              <a:rPr lang="en-US" sz="2400" dirty="0"/>
              <a:t>What will the HMS Hub priorities be? </a:t>
            </a:r>
          </a:p>
          <a:p>
            <a:pPr marL="0" indent="0">
              <a:buNone/>
            </a:pPr>
            <a:r>
              <a:rPr lang="en-US" sz="2400" dirty="0"/>
              <a:t>Vote for top 2 choices – </a:t>
            </a:r>
          </a:p>
          <a:p>
            <a:pPr marL="0" indent="0">
              <a:buNone/>
            </a:pPr>
            <a:endParaRPr lang="en-US" sz="2400" dirty="0"/>
          </a:p>
          <a:p>
            <a:pPr marL="0" indent="0">
              <a:buNone/>
            </a:pPr>
            <a:r>
              <a:rPr lang="en-US" dirty="0"/>
              <a:t>Save the Date – June 26</a:t>
            </a:r>
            <a:r>
              <a:rPr lang="en-US" baseline="30000" dirty="0"/>
              <a:t>th</a:t>
            </a:r>
            <a:r>
              <a:rPr lang="en-US" dirty="0"/>
              <a:t> 9am – 2pm Rand Community Center – Missouri Valley</a:t>
            </a:r>
          </a:p>
        </p:txBody>
      </p:sp>
      <p:pic>
        <p:nvPicPr>
          <p:cNvPr id="5" name="Content Placeholder 4" descr="Close up of checklist">
            <a:extLst>
              <a:ext uri="{FF2B5EF4-FFF2-40B4-BE49-F238E27FC236}">
                <a16:creationId xmlns:a16="http://schemas.microsoft.com/office/drawing/2014/main" id="{9E76C577-5195-D53B-9628-5621E79DB5E5}"/>
              </a:ext>
            </a:extLst>
          </p:cNvPr>
          <p:cNvPicPr>
            <a:picLocks noChangeAspect="1"/>
          </p:cNvPicPr>
          <p:nvPr/>
        </p:nvPicPr>
        <p:blipFill rotWithShape="1">
          <a:blip r:embed="rId2">
            <a:extLst>
              <a:ext uri="{28A0092B-C50C-407E-A947-70E740481C1C}">
                <a14:useLocalDpi xmlns:a14="http://schemas.microsoft.com/office/drawing/2010/main" val="0"/>
              </a:ext>
            </a:extLst>
          </a:blip>
          <a:srcRect l="23924" r="18038" b="-1"/>
          <a:stretch/>
        </p:blipFill>
        <p:spPr>
          <a:xfrm>
            <a:off x="62261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38493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1B5B9-298A-A6C6-A8BA-2EB9138951FA}"/>
              </a:ext>
            </a:extLst>
          </p:cNvPr>
          <p:cNvSpPr>
            <a:spLocks noGrp="1"/>
          </p:cNvSpPr>
          <p:nvPr>
            <p:ph type="title"/>
          </p:nvPr>
        </p:nvSpPr>
        <p:spPr>
          <a:xfrm>
            <a:off x="572493" y="238539"/>
            <a:ext cx="11018520" cy="1434415"/>
          </a:xfrm>
        </p:spPr>
        <p:txBody>
          <a:bodyPr anchor="b">
            <a:normAutofit/>
          </a:bodyPr>
          <a:lstStyle/>
          <a:p>
            <a:r>
              <a:rPr lang="en-US" sz="5400" b="1"/>
              <a:t>Data Resources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FC41CC-D10F-29E6-0B56-94537D763319}"/>
              </a:ext>
            </a:extLst>
          </p:cNvPr>
          <p:cNvSpPr>
            <a:spLocks noGrp="1"/>
          </p:cNvSpPr>
          <p:nvPr>
            <p:ph idx="1"/>
          </p:nvPr>
        </p:nvSpPr>
        <p:spPr>
          <a:xfrm>
            <a:off x="572493" y="2071316"/>
            <a:ext cx="6713552" cy="4119172"/>
          </a:xfrm>
        </p:spPr>
        <p:txBody>
          <a:bodyPr anchor="t">
            <a:normAutofit lnSpcReduction="10000"/>
          </a:bodyPr>
          <a:lstStyle/>
          <a:p>
            <a:pPr marL="342900" marR="0" lvl="0" indent="-342900">
              <a:spcBef>
                <a:spcPts val="0"/>
              </a:spcBef>
              <a:spcAft>
                <a:spcPts val="0"/>
              </a:spcAft>
              <a:buFont typeface="+mj-lt"/>
              <a:buAutoNum type="arabicPeriod"/>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Iowa Department of Health and Human Services Agency Dashboard Imitative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spcBef>
                <a:spcPts val="0"/>
              </a:spcBef>
              <a:tabLst>
                <a:tab pos="927100" algn="l"/>
              </a:tabLst>
            </a:pPr>
            <a:r>
              <a:rPr lang="en-US" sz="1400" u="sng" kern="100" dirty="0">
                <a:effectLst/>
                <a:latin typeface="Aptos" panose="020B0004020202020204" pitchFamily="34" charset="0"/>
                <a:ea typeface="Aptos" panose="020B0004020202020204" pitchFamily="34" charset="0"/>
                <a:cs typeface="Times New Roman" panose="02020603050405020304" pitchFamily="18" charset="0"/>
                <a:hlinkClick r:id="rId2"/>
              </a:rPr>
              <a:t>Agency Dashboards | Health &amp; Human Services (iowa.gov)</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2. Casey Family Programs Community Opportunity Map</a:t>
            </a:r>
          </a:p>
          <a:p>
            <a:pPr marL="457200" marR="0">
              <a:spcBef>
                <a:spcPts val="0"/>
              </a:spcBef>
              <a:spcAft>
                <a:spcPts val="0"/>
              </a:spcAft>
              <a:tabLst>
                <a:tab pos="927100" algn="l"/>
              </a:tabLst>
            </a:pPr>
            <a:r>
              <a:rPr lang="en-US" sz="1500" u="sng" kern="100" dirty="0">
                <a:effectLst/>
                <a:latin typeface="Aptos" panose="020B0004020202020204" pitchFamily="34" charset="0"/>
                <a:ea typeface="Aptos" panose="020B0004020202020204" pitchFamily="34" charset="0"/>
                <a:cs typeface="Times New Roman" panose="02020603050405020304" pitchFamily="18" charset="0"/>
                <a:hlinkClick r:id="rId3"/>
              </a:rPr>
              <a:t>The Community Opportunity Map - Casey Family Programs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3. Iowa County Health Rankings &amp; Roadmaps</a:t>
            </a:r>
          </a:p>
          <a:p>
            <a:pPr marL="457200" marR="0">
              <a:spcBef>
                <a:spcPts val="0"/>
              </a:spcBef>
              <a:spcAft>
                <a:spcPts val="0"/>
              </a:spcAft>
              <a:tabLst>
                <a:tab pos="927100" algn="l"/>
              </a:tabLst>
            </a:pPr>
            <a:r>
              <a:rPr lang="en-US" sz="1500" u="sng" kern="100" dirty="0">
                <a:effectLst/>
                <a:latin typeface="Aptos" panose="020B0004020202020204" pitchFamily="34" charset="0"/>
                <a:ea typeface="Aptos" panose="020B0004020202020204" pitchFamily="34" charset="0"/>
                <a:cs typeface="Times New Roman" panose="02020603050405020304" pitchFamily="18" charset="0"/>
                <a:hlinkClick r:id="rId4"/>
              </a:rPr>
              <a:t>Iowa | County Health Rankings &amp; Roadmaps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4. Common Good Iowa Data Snapshot</a:t>
            </a:r>
          </a:p>
          <a:p>
            <a:pPr marL="457200" marR="0">
              <a:spcBef>
                <a:spcPts val="0"/>
              </a:spcBef>
              <a:spcAft>
                <a:spcPts val="0"/>
              </a:spcAft>
              <a:tabLst>
                <a:tab pos="927100" algn="l"/>
              </a:tabLst>
            </a:pPr>
            <a:r>
              <a:rPr lang="en-US" sz="1500" u="sng" kern="100" dirty="0">
                <a:effectLst/>
                <a:latin typeface="Aptos" panose="020B0004020202020204" pitchFamily="34" charset="0"/>
                <a:ea typeface="Aptos" panose="020B0004020202020204" pitchFamily="34" charset="0"/>
                <a:cs typeface="Times New Roman" panose="02020603050405020304" pitchFamily="18" charset="0"/>
                <a:hlinkClick r:id="rId5"/>
              </a:rPr>
              <a:t>Data | Common Good Iowa</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5. Iowa Health and Human Services System Snapshot</a:t>
            </a:r>
          </a:p>
          <a:p>
            <a:pPr marL="457200" marR="0">
              <a:spcBef>
                <a:spcPts val="0"/>
              </a:spcBef>
              <a:spcAft>
                <a:spcPts val="0"/>
              </a:spcAft>
              <a:tabLst>
                <a:tab pos="927100" algn="l"/>
              </a:tabLst>
            </a:pPr>
            <a:r>
              <a:rPr lang="en-US" sz="1500" u="sng" kern="100" dirty="0">
                <a:effectLst/>
                <a:latin typeface="Aptos" panose="020B0004020202020204" pitchFamily="34" charset="0"/>
                <a:ea typeface="Aptos" panose="020B0004020202020204" pitchFamily="34" charset="0"/>
                <a:cs typeface="Times New Roman" panose="02020603050405020304" pitchFamily="18" charset="0"/>
                <a:hlinkClick r:id="rId6"/>
              </a:rPr>
              <a:t>HHS System County Snapshots | Health &amp; Human Services (iowa.gov)</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6. Kindergarten Assessment by ECI Area</a:t>
            </a:r>
          </a:p>
          <a:p>
            <a:pPr marL="0" marR="0" lvl="0" indent="0">
              <a:spcBef>
                <a:spcPts val="0"/>
              </a:spcBef>
              <a:spcAft>
                <a:spcPts val="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7. Iowa Youth Survey 2021</a:t>
            </a:r>
          </a:p>
          <a:p>
            <a:pPr marL="457200" marR="0">
              <a:spcBef>
                <a:spcPts val="0"/>
              </a:spcBef>
              <a:spcAft>
                <a:spcPts val="0"/>
              </a:spcAft>
              <a:tabLst>
                <a:tab pos="927100" algn="l"/>
              </a:tabLst>
            </a:pPr>
            <a:r>
              <a:rPr lang="en-US" sz="1500" u="sng" kern="100" dirty="0">
                <a:effectLst/>
                <a:latin typeface="Aptos" panose="020B0004020202020204" pitchFamily="34" charset="0"/>
                <a:ea typeface="Aptos" panose="020B0004020202020204" pitchFamily="34" charset="0"/>
                <a:cs typeface="Times New Roman" panose="02020603050405020304" pitchFamily="18" charset="0"/>
                <a:hlinkClick r:id="rId7"/>
              </a:rPr>
              <a:t>Report Template (iowa.gov)</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8. Behavioral Risk Factor Surveillance System (BRFSS)</a:t>
            </a:r>
          </a:p>
          <a:p>
            <a:pPr marL="457200" marR="0">
              <a:spcBef>
                <a:spcPts val="0"/>
              </a:spcBef>
              <a:spcAft>
                <a:spcPts val="800"/>
              </a:spcAft>
              <a:tabLst>
                <a:tab pos="927100" algn="l"/>
              </a:tabLst>
            </a:pPr>
            <a:r>
              <a:rPr lang="en-US" sz="1500" u="sng" kern="100" dirty="0">
                <a:latin typeface="Aptos" panose="020B0004020202020204" pitchFamily="34" charset="0"/>
                <a:ea typeface="Aptos" panose="020B0004020202020204" pitchFamily="34" charset="0"/>
                <a:cs typeface="Times New Roman" panose="02020603050405020304" pitchFamily="18" charset="0"/>
              </a:rPr>
              <a:t>Behavioral Risk Factor Surveillance System (BRFSS) | Health &amp; Human Services (iowa.gov)</a:t>
            </a:r>
          </a:p>
          <a:p>
            <a:pPr marR="0" indent="0">
              <a:spcBef>
                <a:spcPts val="0"/>
              </a:spcBef>
              <a:spcAft>
                <a:spcPts val="800"/>
              </a:spcAft>
              <a:buNone/>
              <a:tabLst>
                <a:tab pos="927100" algn="l"/>
              </a:tabLst>
            </a:pPr>
            <a:r>
              <a:rPr lang="en-US" sz="1500" kern="100" dirty="0">
                <a:effectLst/>
                <a:latin typeface="Aptos" panose="020B0004020202020204" pitchFamily="34" charset="0"/>
                <a:ea typeface="Aptos" panose="020B0004020202020204" pitchFamily="34" charset="0"/>
                <a:cs typeface="Times New Roman" panose="02020603050405020304" pitchFamily="18" charset="0"/>
              </a:rPr>
              <a:t>9. Behavioral He</a:t>
            </a:r>
            <a:r>
              <a:rPr lang="en-US" sz="1500" kern="100" dirty="0">
                <a:latin typeface="Aptos" panose="020B0004020202020204" pitchFamily="34" charset="0"/>
                <a:ea typeface="Aptos" panose="020B0004020202020204" pitchFamily="34" charset="0"/>
                <a:cs typeface="Times New Roman" panose="02020603050405020304" pitchFamily="18" charset="0"/>
              </a:rPr>
              <a:t>alth Barometer Iowa, V 6</a:t>
            </a:r>
          </a:p>
          <a:p>
            <a:pPr marR="0" indent="0">
              <a:spcBef>
                <a:spcPts val="0"/>
              </a:spcBef>
              <a:spcAft>
                <a:spcPts val="800"/>
              </a:spcAft>
              <a:buNone/>
              <a:tabLst>
                <a:tab pos="927100" algn="l"/>
              </a:tabLst>
            </a:pPr>
            <a:r>
              <a:rPr lang="en-US" sz="1100" dirty="0">
                <a:hlinkClick r:id="rId8"/>
              </a:rPr>
              <a:t>Iowa-BH-Barometer_Volume6.pdf</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500" dirty="0"/>
          </a:p>
        </p:txBody>
      </p:sp>
      <p:pic>
        <p:nvPicPr>
          <p:cNvPr id="4" name="Picture 3" descr="A logo with orange and blue lines&#10;&#10;Description automatically generated">
            <a:extLst>
              <a:ext uri="{FF2B5EF4-FFF2-40B4-BE49-F238E27FC236}">
                <a16:creationId xmlns:a16="http://schemas.microsoft.com/office/drawing/2014/main" id="{22AED7B6-D8E9-73A0-EA2C-FA940767F685}"/>
              </a:ext>
            </a:extLst>
          </p:cNvPr>
          <p:cNvPicPr>
            <a:picLocks noChangeAspect="1"/>
          </p:cNvPicPr>
          <p:nvPr/>
        </p:nvPicPr>
        <p:blipFill rotWithShape="1">
          <a:blip r:embed="rId9">
            <a:extLst>
              <a:ext uri="{28A0092B-C50C-407E-A947-70E740481C1C}">
                <a14:useLocalDpi xmlns:a14="http://schemas.microsoft.com/office/drawing/2010/main" val="0"/>
              </a:ext>
            </a:extLst>
          </a:blip>
          <a:srcRect l="7209" r="1155"/>
          <a:stretch/>
        </p:blipFill>
        <p:spPr>
          <a:xfrm>
            <a:off x="7675658" y="2093976"/>
            <a:ext cx="3941064" cy="4096512"/>
          </a:xfrm>
          <a:prstGeom prst="rect">
            <a:avLst/>
          </a:prstGeom>
        </p:spPr>
      </p:pic>
    </p:spTree>
    <p:extLst>
      <p:ext uri="{BB962C8B-B14F-4D97-AF65-F5344CB8AC3E}">
        <p14:creationId xmlns:p14="http://schemas.microsoft.com/office/powerpoint/2010/main" val="767682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9496C-9540-F4CC-4B60-8945CF098902}"/>
              </a:ext>
            </a:extLst>
          </p:cNvPr>
          <p:cNvSpPr>
            <a:spLocks noGrp="1"/>
          </p:cNvSpPr>
          <p:nvPr>
            <p:ph type="title"/>
          </p:nvPr>
        </p:nvSpPr>
        <p:spPr>
          <a:xfrm>
            <a:off x="1137035" y="609600"/>
            <a:ext cx="3595678" cy="1330839"/>
          </a:xfrm>
        </p:spPr>
        <p:txBody>
          <a:bodyPr>
            <a:normAutofit/>
          </a:bodyPr>
          <a:lstStyle/>
          <a:p>
            <a:r>
              <a:rPr lang="en-US" b="1" dirty="0">
                <a:solidFill>
                  <a:schemeClr val="accent2"/>
                </a:solidFill>
              </a:rPr>
              <a:t>Evaluation</a:t>
            </a:r>
            <a:r>
              <a:rPr lang="en-US" dirty="0"/>
              <a:t> </a:t>
            </a:r>
          </a:p>
        </p:txBody>
      </p:sp>
      <p:pic>
        <p:nvPicPr>
          <p:cNvPr id="5" name="Content Placeholder 4" descr="Person using megaphone illustration">
            <a:extLst>
              <a:ext uri="{FF2B5EF4-FFF2-40B4-BE49-F238E27FC236}">
                <a16:creationId xmlns:a16="http://schemas.microsoft.com/office/drawing/2014/main" id="{FBCDC77B-865E-92A3-C147-D9A6C2E9FF46}"/>
              </a:ext>
            </a:extLst>
          </p:cNvPr>
          <p:cNvPicPr>
            <a:picLocks noChangeAspect="1"/>
          </p:cNvPicPr>
          <p:nvPr/>
        </p:nvPicPr>
        <p:blipFill rotWithShape="1">
          <a:blip r:embed="rId2">
            <a:extLst>
              <a:ext uri="{28A0092B-C50C-407E-A947-70E740481C1C}">
                <a14:useLocalDpi xmlns:a14="http://schemas.microsoft.com/office/drawing/2010/main" val="0"/>
              </a:ext>
            </a:extLst>
          </a:blip>
          <a:srcRect r="29494"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8" name="Content Placeholder 7">
            <a:extLst>
              <a:ext uri="{FF2B5EF4-FFF2-40B4-BE49-F238E27FC236}">
                <a16:creationId xmlns:a16="http://schemas.microsoft.com/office/drawing/2014/main" id="{2EDE511C-2008-8B0E-0724-51FA5317C15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04924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A7035-405D-6EBA-2FCE-95CAB13A1085}"/>
              </a:ext>
            </a:extLst>
          </p:cNvPr>
          <p:cNvSpPr>
            <a:spLocks noGrp="1"/>
          </p:cNvSpPr>
          <p:nvPr>
            <p:ph type="title"/>
          </p:nvPr>
        </p:nvSpPr>
        <p:spPr>
          <a:xfrm>
            <a:off x="841248" y="548640"/>
            <a:ext cx="3600860" cy="5431536"/>
          </a:xfrm>
        </p:spPr>
        <p:txBody>
          <a:bodyPr>
            <a:normAutofit/>
          </a:bodyPr>
          <a:lstStyle/>
          <a:p>
            <a:r>
              <a:rPr lang="en-US" sz="5400"/>
              <a:t>Thank you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CDC517-1BA8-0B6E-5C6B-0A5BFC1092F6}"/>
              </a:ext>
            </a:extLst>
          </p:cNvPr>
          <p:cNvSpPr>
            <a:spLocks noGrp="1"/>
          </p:cNvSpPr>
          <p:nvPr>
            <p:ph idx="1"/>
          </p:nvPr>
        </p:nvSpPr>
        <p:spPr>
          <a:xfrm>
            <a:off x="5126418" y="552091"/>
            <a:ext cx="6224335" cy="5431536"/>
          </a:xfrm>
        </p:spPr>
        <p:txBody>
          <a:bodyPr anchor="ctr">
            <a:normAutofit/>
          </a:bodyPr>
          <a:lstStyle/>
          <a:p>
            <a:pPr marL="0" indent="0">
              <a:buNone/>
            </a:pPr>
            <a:r>
              <a:rPr lang="en-US" sz="2400" dirty="0">
                <a:solidFill>
                  <a:schemeClr val="accent2"/>
                </a:solidFill>
              </a:rPr>
              <a:t>Tiffani Pinkerton</a:t>
            </a:r>
          </a:p>
          <a:p>
            <a:pPr marL="0" indent="0">
              <a:buNone/>
            </a:pPr>
            <a:r>
              <a:rPr lang="en-US" sz="2200" dirty="0"/>
              <a:t>Collaborative Director</a:t>
            </a:r>
          </a:p>
          <a:p>
            <a:pPr marL="0" indent="0">
              <a:buNone/>
            </a:pPr>
            <a:r>
              <a:rPr lang="en-US" sz="2200" dirty="0"/>
              <a:t>6 West 7</a:t>
            </a:r>
            <a:r>
              <a:rPr lang="en-US" sz="2200" baseline="30000" dirty="0"/>
              <a:t>th</a:t>
            </a:r>
            <a:r>
              <a:rPr lang="en-US" sz="2200" dirty="0"/>
              <a:t> St</a:t>
            </a:r>
          </a:p>
          <a:p>
            <a:pPr marL="0" indent="0">
              <a:buNone/>
            </a:pPr>
            <a:r>
              <a:rPr lang="en-US" sz="2200" dirty="0"/>
              <a:t>Woodbine, IA 51579</a:t>
            </a:r>
          </a:p>
          <a:p>
            <a:pPr marL="0" indent="0">
              <a:buNone/>
            </a:pPr>
            <a:r>
              <a:rPr lang="en-US" sz="2200" dirty="0">
                <a:hlinkClick r:id="rId2"/>
              </a:rPr>
              <a:t>tpinkerton@thrivingfamiliesalliance.org</a:t>
            </a:r>
            <a:endParaRPr lang="en-US" sz="2200" dirty="0"/>
          </a:p>
          <a:p>
            <a:pPr marL="0" indent="0">
              <a:buNone/>
            </a:pPr>
            <a:r>
              <a:rPr lang="en-US" sz="2200" dirty="0"/>
              <a:t>712-482-1280</a:t>
            </a:r>
          </a:p>
        </p:txBody>
      </p:sp>
      <p:pic>
        <p:nvPicPr>
          <p:cNvPr id="4" name="Picture 3" descr="A logo with orange and blue lines&#10;&#10;Description automatically generated">
            <a:extLst>
              <a:ext uri="{FF2B5EF4-FFF2-40B4-BE49-F238E27FC236}">
                <a16:creationId xmlns:a16="http://schemas.microsoft.com/office/drawing/2014/main" id="{3C15BCDA-4004-F7D4-35F0-1B3BA8B93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1341913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EF4CF7D5-61F6-7A29-9733-73B61EFC5FF3}"/>
              </a:ext>
            </a:extLst>
          </p:cNvPr>
          <p:cNvSpPr>
            <a:spLocks noGrp="1"/>
          </p:cNvSpPr>
          <p:nvPr>
            <p:ph type="title"/>
          </p:nvPr>
        </p:nvSpPr>
        <p:spPr>
          <a:xfrm>
            <a:off x="1137034" y="609597"/>
            <a:ext cx="9392421" cy="1330841"/>
          </a:xfrm>
        </p:spPr>
        <p:txBody>
          <a:bodyPr>
            <a:normAutofit/>
          </a:bodyPr>
          <a:lstStyle/>
          <a:p>
            <a:r>
              <a:rPr lang="en-US" b="1" dirty="0">
                <a:solidFill>
                  <a:schemeClr val="accent2"/>
                </a:solidFill>
              </a:rPr>
              <a:t>Harrison, Monona, and Shelby County Hub Mission Statement</a:t>
            </a:r>
          </a:p>
        </p:txBody>
      </p:sp>
      <p:sp>
        <p:nvSpPr>
          <p:cNvPr id="6" name="Content Placeholder 5">
            <a:extLst>
              <a:ext uri="{FF2B5EF4-FFF2-40B4-BE49-F238E27FC236}">
                <a16:creationId xmlns:a16="http://schemas.microsoft.com/office/drawing/2014/main" id="{3D0B742D-EF07-B593-7253-D7B1A4C8AD24}"/>
              </a:ext>
            </a:extLst>
          </p:cNvPr>
          <p:cNvSpPr>
            <a:spLocks noGrp="1"/>
          </p:cNvSpPr>
          <p:nvPr>
            <p:ph idx="1"/>
          </p:nvPr>
        </p:nvSpPr>
        <p:spPr>
          <a:xfrm>
            <a:off x="1137034" y="2198362"/>
            <a:ext cx="4958966" cy="3917773"/>
          </a:xfrm>
        </p:spPr>
        <p:txBody>
          <a:bodyPr>
            <a:normAutofit/>
          </a:bodyPr>
          <a:lstStyle/>
          <a:p>
            <a:pPr marL="0" indent="0" algn="ctr">
              <a:buNone/>
            </a:pPr>
            <a:r>
              <a:rPr lang="en-US" sz="2000" dirty="0"/>
              <a:t>The mission of the HMS Hub is to create new resource paths of communication and reduce trauma for children and families of Harrison, Monona, and Shelby counties by expanding protective factors through increased service connections. </a:t>
            </a:r>
          </a:p>
        </p:txBody>
      </p:sp>
      <p:pic>
        <p:nvPicPr>
          <p:cNvPr id="7" name="Picture 6" descr="A logo with text and people&#10;&#10;Description automatically generated with medium confidence">
            <a:extLst>
              <a:ext uri="{FF2B5EF4-FFF2-40B4-BE49-F238E27FC236}">
                <a16:creationId xmlns:a16="http://schemas.microsoft.com/office/drawing/2014/main" id="{48F5454C-0017-4CA7-E3CC-E4F647C12B3F}"/>
              </a:ext>
            </a:extLst>
          </p:cNvPr>
          <p:cNvPicPr>
            <a:picLocks noChangeAspect="1"/>
          </p:cNvPicPr>
          <p:nvPr/>
        </p:nvPicPr>
        <p:blipFill>
          <a:blip r:embed="rId2"/>
          <a:stretch>
            <a:fillRect/>
          </a:stretch>
        </p:blipFill>
        <p:spPr>
          <a:xfrm>
            <a:off x="7140335" y="2184914"/>
            <a:ext cx="3946569" cy="3755915"/>
          </a:xfrm>
          <a:prstGeom prst="rect">
            <a:avLst/>
          </a:prstGeom>
        </p:spPr>
      </p:pic>
      <p:sp>
        <p:nvSpPr>
          <p:cNvPr id="16" name="Freeform: Shape 1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8319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41AE07E-41CD-0DA4-C20E-76DDCE71A9A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Housing Access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638BEA9-7C6D-7538-FC31-3AC39B5CB5E4}"/>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r>
              <a:rPr lang="en-US" sz="2000" b="1"/>
              <a:t>Assistance in securing needed housing </a:t>
            </a:r>
            <a:r>
              <a:rPr lang="en-US" sz="2000"/>
              <a:t>– assistance in accessing publicly funded programs designed to provide suitable homes for those unable to find or pay for them, including low-rent public housing, rent subsidies, home ownership assistance and home maintenance programs for low-income families. This service includes assistance for homeless people through homeless shelters and support resources to reduce homelessness. </a:t>
            </a:r>
          </a:p>
        </p:txBody>
      </p:sp>
      <p:pic>
        <p:nvPicPr>
          <p:cNvPr id="7" name="Picture Placeholder 6">
            <a:extLst>
              <a:ext uri="{FF2B5EF4-FFF2-40B4-BE49-F238E27FC236}">
                <a16:creationId xmlns:a16="http://schemas.microsoft.com/office/drawing/2014/main" id="{172EE118-85B8-FEC8-03EB-72C4B976AF7B}"/>
              </a:ext>
            </a:extLst>
          </p:cNvPr>
          <p:cNvPicPr>
            <a:picLocks noGrp="1" noChangeAspect="1"/>
          </p:cNvPicPr>
          <p:nvPr>
            <p:ph type="pic" idx="1"/>
          </p:nvPr>
        </p:nvPicPr>
        <p:blipFill>
          <a:blip r:embed="rId2"/>
          <a:srcRect t="10520" b="10520"/>
          <a:stretch>
            <a:fillRect/>
          </a:stretch>
        </p:blipFill>
        <p:spPr>
          <a:xfrm>
            <a:off x="6099048" y="1273800"/>
            <a:ext cx="5458968" cy="4310399"/>
          </a:xfrm>
          <a:prstGeom prst="rect">
            <a:avLst/>
          </a:prstGeom>
        </p:spPr>
      </p:pic>
    </p:spTree>
    <p:extLst>
      <p:ext uri="{BB962C8B-B14F-4D97-AF65-F5344CB8AC3E}">
        <p14:creationId xmlns:p14="http://schemas.microsoft.com/office/powerpoint/2010/main" val="1662409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FFE1139-9CC3-E5B5-DA3C-34FF6D7D3C5E}"/>
              </a:ext>
            </a:extLst>
          </p:cNvPr>
          <p:cNvPicPr>
            <a:picLocks noChangeAspect="1"/>
          </p:cNvPicPr>
          <p:nvPr/>
        </p:nvPicPr>
        <p:blipFill rotWithShape="1">
          <a:blip r:embed="rId2"/>
          <a:srcRect b="15110"/>
          <a:stretch/>
        </p:blipFill>
        <p:spPr>
          <a:xfrm>
            <a:off x="20" y="10"/>
            <a:ext cx="12191980" cy="6857990"/>
          </a:xfrm>
          <a:prstGeom prst="rect">
            <a:avLst/>
          </a:prstGeom>
        </p:spPr>
      </p:pic>
    </p:spTree>
    <p:extLst>
      <p:ext uri="{BB962C8B-B14F-4D97-AF65-F5344CB8AC3E}">
        <p14:creationId xmlns:p14="http://schemas.microsoft.com/office/powerpoint/2010/main" val="487071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6F5-E743-324A-C34E-ACC3E017A710}"/>
              </a:ext>
            </a:extLst>
          </p:cNvPr>
          <p:cNvSpPr>
            <a:spLocks noGrp="1"/>
          </p:cNvSpPr>
          <p:nvPr>
            <p:ph type="title"/>
          </p:nvPr>
        </p:nvSpPr>
        <p:spPr/>
        <p:txBody>
          <a:bodyPr/>
          <a:lstStyle/>
          <a:p>
            <a:r>
              <a:rPr lang="en-US" b="1" dirty="0">
                <a:solidFill>
                  <a:schemeClr val="accent2"/>
                </a:solidFill>
              </a:rPr>
              <a:t>Housing Access Data</a:t>
            </a:r>
          </a:p>
        </p:txBody>
      </p:sp>
      <p:sp>
        <p:nvSpPr>
          <p:cNvPr id="3" name="Content Placeholder 2">
            <a:extLst>
              <a:ext uri="{FF2B5EF4-FFF2-40B4-BE49-F238E27FC236}">
                <a16:creationId xmlns:a16="http://schemas.microsoft.com/office/drawing/2014/main" id="{26E23135-E52E-39F2-C96B-46F63627EBF1}"/>
              </a:ext>
            </a:extLst>
          </p:cNvPr>
          <p:cNvSpPr>
            <a:spLocks noGrp="1"/>
          </p:cNvSpPr>
          <p:nvPr>
            <p:ph idx="1"/>
          </p:nvPr>
        </p:nvSpPr>
        <p:spPr/>
        <p:txBody>
          <a:bodyPr>
            <a:normAutofit fontScale="92500" lnSpcReduction="20000"/>
          </a:bodyPr>
          <a:lstStyle/>
          <a:p>
            <a:pPr marL="0" indent="0">
              <a:buNone/>
            </a:pPr>
            <a:r>
              <a:rPr lang="en-US" b="1" u="sng" dirty="0"/>
              <a:t>Work Hours/ week to rent 2-bed home at minimum wage</a:t>
            </a:r>
            <a:r>
              <a:rPr lang="en-US" sz="2200" b="1" u="sng" dirty="0"/>
              <a:t> (2)</a:t>
            </a:r>
          </a:p>
          <a:p>
            <a:r>
              <a:rPr lang="en-US" sz="2400" dirty="0"/>
              <a:t>H – 104.7 hours</a:t>
            </a:r>
          </a:p>
          <a:p>
            <a:r>
              <a:rPr lang="en-US" sz="2400" dirty="0"/>
              <a:t>M – 75.9 hours</a:t>
            </a:r>
          </a:p>
          <a:p>
            <a:r>
              <a:rPr lang="en-US" sz="2400" dirty="0"/>
              <a:t>S – 75.9 hours</a:t>
            </a:r>
          </a:p>
          <a:p>
            <a:r>
              <a:rPr lang="en-US" sz="2400" dirty="0"/>
              <a:t>Iowa – 80.6 hours</a:t>
            </a:r>
          </a:p>
          <a:p>
            <a:pPr marL="0" indent="0">
              <a:buNone/>
            </a:pPr>
            <a:endParaRPr lang="en-US" dirty="0"/>
          </a:p>
          <a:p>
            <a:pPr marL="0" indent="0">
              <a:buNone/>
            </a:pPr>
            <a:r>
              <a:rPr lang="en-US" b="1" u="sng" dirty="0"/>
              <a:t>Home Ownership Rate </a:t>
            </a:r>
            <a:r>
              <a:rPr lang="en-US" sz="2200" b="1" u="sng" dirty="0"/>
              <a:t>(2)</a:t>
            </a:r>
          </a:p>
          <a:p>
            <a:r>
              <a:rPr lang="en-US" sz="2400" dirty="0"/>
              <a:t>H – 75%</a:t>
            </a:r>
          </a:p>
          <a:p>
            <a:r>
              <a:rPr lang="en-US" sz="2400" dirty="0"/>
              <a:t>M – 76%</a:t>
            </a:r>
          </a:p>
          <a:p>
            <a:r>
              <a:rPr lang="en-US" sz="2400" dirty="0"/>
              <a:t>S – 75%</a:t>
            </a:r>
          </a:p>
          <a:p>
            <a:r>
              <a:rPr lang="en-US" sz="2400" dirty="0"/>
              <a:t>Iowa – 71%</a:t>
            </a:r>
          </a:p>
          <a:p>
            <a:pPr marL="0" indent="0">
              <a:buNone/>
            </a:pPr>
            <a:endParaRPr lang="en-US" dirty="0"/>
          </a:p>
          <a:p>
            <a:pPr marL="0" indent="0">
              <a:buNone/>
            </a:pPr>
            <a:endParaRPr lang="en-US" dirty="0"/>
          </a:p>
          <a:p>
            <a:endParaRPr lang="en-US" dirty="0"/>
          </a:p>
        </p:txBody>
      </p:sp>
      <p:pic>
        <p:nvPicPr>
          <p:cNvPr id="4" name="Picture 3" descr="A logo with orange and blue lines&#10;&#10;Description automatically generated">
            <a:extLst>
              <a:ext uri="{FF2B5EF4-FFF2-40B4-BE49-F238E27FC236}">
                <a16:creationId xmlns:a16="http://schemas.microsoft.com/office/drawing/2014/main" id="{C9F15DF4-0D57-0CA5-4F4F-ED98C8933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1052" y="5221595"/>
            <a:ext cx="1264227" cy="1205398"/>
          </a:xfrm>
          <a:prstGeom prst="rect">
            <a:avLst/>
          </a:prstGeom>
        </p:spPr>
      </p:pic>
    </p:spTree>
    <p:extLst>
      <p:ext uri="{BB962C8B-B14F-4D97-AF65-F5344CB8AC3E}">
        <p14:creationId xmlns:p14="http://schemas.microsoft.com/office/powerpoint/2010/main" val="407673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52A3482-1F06-4A18-5C55-898E237AC7F1}"/>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Basic Needs</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06DC251D-D4F2-C287-968D-D62DC2C27459}"/>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r>
              <a:rPr lang="en-US" sz="2000"/>
              <a:t>E</a:t>
            </a:r>
            <a:r>
              <a:rPr lang="en-US" sz="2000" b="1"/>
              <a:t>mployment</a:t>
            </a:r>
            <a:r>
              <a:rPr lang="en-US" sz="2000"/>
              <a:t> – assistance in securing and retaining employment. Also, services to assist develop the capabilities and skills to be employable. </a:t>
            </a:r>
          </a:p>
          <a:p>
            <a:pPr indent="-228600">
              <a:buFont typeface="Arial" panose="020B0604020202020204" pitchFamily="34" charset="0"/>
              <a:buChar char="•"/>
            </a:pPr>
            <a:r>
              <a:rPr lang="en-US" sz="2000" b="1"/>
              <a:t>Lack of income </a:t>
            </a:r>
            <a:r>
              <a:rPr lang="en-US" sz="2000"/>
              <a:t>– employment provides living wage, benefits, including healthcare and adequate hours each week to meet the basic needs of the family.</a:t>
            </a:r>
          </a:p>
          <a:p>
            <a:pPr indent="-228600">
              <a:buFont typeface="Arial" panose="020B0604020202020204" pitchFamily="34" charset="0"/>
              <a:buChar char="•"/>
            </a:pPr>
            <a:r>
              <a:rPr lang="en-US" sz="2000" b="1"/>
              <a:t>Food insecurity </a:t>
            </a:r>
            <a:r>
              <a:rPr lang="en-US" sz="2000"/>
              <a:t>– assistance in obtaining food. Education in obtaining nutritious food. </a:t>
            </a:r>
          </a:p>
        </p:txBody>
      </p:sp>
      <p:pic>
        <p:nvPicPr>
          <p:cNvPr id="7" name="Picture Placeholder 6">
            <a:extLst>
              <a:ext uri="{FF2B5EF4-FFF2-40B4-BE49-F238E27FC236}">
                <a16:creationId xmlns:a16="http://schemas.microsoft.com/office/drawing/2014/main" id="{0AB1FC1F-8DEA-5FE4-58A5-F8BC0BAB9218}"/>
              </a:ext>
            </a:extLst>
          </p:cNvPr>
          <p:cNvPicPr>
            <a:picLocks noGrp="1" noChangeAspect="1"/>
          </p:cNvPicPr>
          <p:nvPr>
            <p:ph type="pic" idx="1"/>
          </p:nvPr>
        </p:nvPicPr>
        <p:blipFill>
          <a:blip r:embed="rId2"/>
          <a:srcRect t="10520" b="10520"/>
          <a:stretch>
            <a:fillRect/>
          </a:stretch>
        </p:blipFill>
        <p:spPr>
          <a:xfrm>
            <a:off x="6099048" y="1273800"/>
            <a:ext cx="5458968" cy="4310400"/>
          </a:xfrm>
          <a:prstGeom prst="rect">
            <a:avLst/>
          </a:prstGeom>
        </p:spPr>
      </p:pic>
      <p:pic>
        <p:nvPicPr>
          <p:cNvPr id="8" name="Picture 7" descr="A logo with orange and blue lines&#10;&#10;Description automatically generated">
            <a:extLst>
              <a:ext uri="{FF2B5EF4-FFF2-40B4-BE49-F238E27FC236}">
                <a16:creationId xmlns:a16="http://schemas.microsoft.com/office/drawing/2014/main" id="{343ED5BB-0DA4-4628-43B4-85C05A1E6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972" y="5438003"/>
            <a:ext cx="1416627" cy="1350706"/>
          </a:xfrm>
          <a:prstGeom prst="rect">
            <a:avLst/>
          </a:prstGeom>
        </p:spPr>
      </p:pic>
    </p:spTree>
    <p:extLst>
      <p:ext uri="{BB962C8B-B14F-4D97-AF65-F5344CB8AC3E}">
        <p14:creationId xmlns:p14="http://schemas.microsoft.com/office/powerpoint/2010/main" val="666838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F7CA5C6-C9E8-7C63-3826-C73A579B1628}"/>
              </a:ext>
            </a:extLst>
          </p:cNvPr>
          <p:cNvPicPr>
            <a:picLocks noChangeAspect="1"/>
          </p:cNvPicPr>
          <p:nvPr/>
        </p:nvPicPr>
        <p:blipFill rotWithShape="1">
          <a:blip r:embed="rId2"/>
          <a:srcRect b="12807"/>
          <a:stretch/>
        </p:blipFill>
        <p:spPr>
          <a:xfrm>
            <a:off x="20" y="1282"/>
            <a:ext cx="12191980" cy="6856718"/>
          </a:xfrm>
          <a:prstGeom prst="rect">
            <a:avLst/>
          </a:prstGeom>
        </p:spPr>
      </p:pic>
    </p:spTree>
    <p:extLst>
      <p:ext uri="{BB962C8B-B14F-4D97-AF65-F5344CB8AC3E}">
        <p14:creationId xmlns:p14="http://schemas.microsoft.com/office/powerpoint/2010/main" val="3347765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17435</TotalTime>
  <Words>2455</Words>
  <Application>Microsoft Office PowerPoint</Application>
  <PresentationFormat>Widescreen</PresentationFormat>
  <Paragraphs>356</Paragraphs>
  <Slides>35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Aptos</vt:lpstr>
      <vt:lpstr>Aptos Display</vt:lpstr>
      <vt:lpstr>Arial</vt:lpstr>
      <vt:lpstr>Office Theme</vt:lpstr>
      <vt:lpstr>PowerPoint Presentation</vt:lpstr>
      <vt:lpstr>Introduction </vt:lpstr>
      <vt:lpstr>How we got here </vt:lpstr>
      <vt:lpstr>Harrison, Monona, and Shelby County Hub Mission Statement</vt:lpstr>
      <vt:lpstr>Housing Access</vt:lpstr>
      <vt:lpstr>PowerPoint Presentation</vt:lpstr>
      <vt:lpstr>Housing Access Data</vt:lpstr>
      <vt:lpstr>Basic Needs</vt:lpstr>
      <vt:lpstr>PowerPoint Presentation</vt:lpstr>
      <vt:lpstr>Meeting Basic Needs Data / Employment</vt:lpstr>
      <vt:lpstr>Meeting Basic Needs Data / Lack of Income</vt:lpstr>
      <vt:lpstr>Meeting Basic Needs Data / Food Insecurity</vt:lpstr>
      <vt:lpstr>Healthcare Access</vt:lpstr>
      <vt:lpstr>PowerPoint Presentation</vt:lpstr>
      <vt:lpstr>Healthcare Access Data / Dental Health</vt:lpstr>
      <vt:lpstr>Healthcare Access Data / Mental Health</vt:lpstr>
      <vt:lpstr>Healthcare Access Data / Sexual Health</vt:lpstr>
      <vt:lpstr>Healthcare Access Data / Physical Health</vt:lpstr>
      <vt:lpstr>Prevention / Education</vt:lpstr>
      <vt:lpstr>PowerPoint Presentation</vt:lpstr>
      <vt:lpstr>PowerPoint Presentation</vt:lpstr>
      <vt:lpstr>Prevention Education Data / Suicide Prevention</vt:lpstr>
      <vt:lpstr>Prevention Education Data / Suicide Prevention</vt:lpstr>
      <vt:lpstr>Prevention Education Data / Substance Use Prevention</vt:lpstr>
      <vt:lpstr>Prevention Education Data / Substance Use Prevention</vt:lpstr>
      <vt:lpstr>Childcare &amp; Early Childhood Education</vt:lpstr>
      <vt:lpstr>PowerPoint Presentation</vt:lpstr>
      <vt:lpstr>Childcare &amp; Early Childhood Education</vt:lpstr>
      <vt:lpstr>Childcare &amp; Early Childhood Education</vt:lpstr>
      <vt:lpstr>PowerPoint Presentation</vt:lpstr>
      <vt:lpstr>Questions</vt:lpstr>
      <vt:lpstr>We need your help</vt:lpstr>
      <vt:lpstr>Data Resources </vt:lpstr>
      <vt:lpstr>Evaluation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Tiffani Pinkerton</dc:creator>
  <cp:lastModifiedBy>Tiffani Pinkerton</cp:lastModifiedBy>
  <cp:revision>2</cp:revision>
  <dcterms:created xsi:type="dcterms:W3CDTF">2024-04-30T19:06:47Z</dcterms:created>
  <dcterms:modified xsi:type="dcterms:W3CDTF">2024-05-14T17:41:32Z</dcterms:modified>
</cp:coreProperties>
</file>